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65" r:id="rId3"/>
    <p:sldId id="366" r:id="rId4"/>
    <p:sldId id="372" r:id="rId5"/>
    <p:sldId id="367" r:id="rId6"/>
    <p:sldId id="368" r:id="rId7"/>
    <p:sldId id="308" r:id="rId8"/>
    <p:sldId id="364" r:id="rId9"/>
    <p:sldId id="396" r:id="rId10"/>
    <p:sldId id="386" r:id="rId11"/>
    <p:sldId id="393" r:id="rId12"/>
    <p:sldId id="398" r:id="rId13"/>
    <p:sldId id="397" r:id="rId14"/>
    <p:sldId id="387" r:id="rId15"/>
    <p:sldId id="395" r:id="rId16"/>
    <p:sldId id="389" r:id="rId17"/>
    <p:sldId id="390" r:id="rId18"/>
    <p:sldId id="391" r:id="rId19"/>
    <p:sldId id="392" r:id="rId20"/>
    <p:sldId id="401" r:id="rId21"/>
    <p:sldId id="400" r:id="rId22"/>
    <p:sldId id="394" r:id="rId23"/>
    <p:sldId id="385" r:id="rId24"/>
    <p:sldId id="379" r:id="rId25"/>
    <p:sldId id="344" r:id="rId26"/>
  </p:sldIdLst>
  <p:sldSz cx="9144000" cy="6858000" type="screen4x3"/>
  <p:notesSz cx="6761163" cy="99425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62FEA"/>
    <a:srgbClr val="FF0000"/>
    <a:srgbClr val="0033CC"/>
    <a:srgbClr val="A50021"/>
    <a:srgbClr val="4B80F7"/>
    <a:srgbClr val="CCCCFF"/>
    <a:srgbClr val="AAC3FC"/>
    <a:srgbClr val="04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8" autoAdjust="0"/>
    <p:restoredTop sz="94667" autoAdjust="0"/>
  </p:normalViewPr>
  <p:slideViewPr>
    <p:cSldViewPr>
      <p:cViewPr>
        <p:scale>
          <a:sx n="55" d="100"/>
          <a:sy n="55" d="100"/>
        </p:scale>
        <p:origin x="-3234" y="-12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jpe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jpe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B94876-9538-4EFF-A202-F1D7E3A7A96D}" type="datetimeFigureOut">
              <a:rPr lang="ru-RU"/>
              <a:pPr>
                <a:defRPr/>
              </a:pPr>
              <a:t>26.04.2017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91" tIns="45446" rIns="90891" bIns="45446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0891" tIns="45446" rIns="90891" bIns="45446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0891" tIns="45446" rIns="90891" bIns="4544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B6EAE1-DD65-4510-9683-351B4F138E3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70085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BC0E59D-3D0B-4557-9AF9-A92399A61882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7306B4F-D9B3-47EE-939D-FCAC3655033C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E13F024-4E80-4687-8A04-E52A540EBEE0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5C0AEA1-0EC2-4DBC-875A-D21A8C7B9299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671EF20-74F3-42A0-8736-27B4A9ADCEEF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174A796-3A98-4409-BD3B-CF049E73F073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2274D83-1B71-453C-8C9D-689C5C1319B6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68F3BF0-E34B-430D-8666-5BB9823743DB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51A40DB-0DC6-42D5-BF7C-8A6A9ECA317A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BA7042F-92DE-44B6-BC1A-693F34BA8467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98525"/>
      </p:ext>
    </p:extLst>
  </p:cSld>
  <p:clrMapOvr>
    <a:masterClrMapping/>
  </p:clrMapOvr>
  <p:transition spd="slow" advClick="0" advTm="1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325299"/>
      </p:ext>
    </p:extLst>
  </p:cSld>
  <p:clrMapOvr>
    <a:masterClrMapping/>
  </p:clrMapOvr>
  <p:transition spd="slow" advClick="0" advTm="1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71661"/>
      </p:ext>
    </p:extLst>
  </p:cSld>
  <p:clrMapOvr>
    <a:masterClrMapping/>
  </p:clrMapOvr>
  <p:transition spd="slow" advClick="0" advTm="15000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13167299"/>
      </p:ext>
    </p:extLst>
  </p:cSld>
  <p:clrMapOvr>
    <a:masterClrMapping/>
  </p:clrMapOvr>
  <p:transition spd="slow" advClick="0" advTm="15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67511"/>
      </p:ext>
    </p:extLst>
  </p:cSld>
  <p:clrMapOvr>
    <a:masterClrMapping/>
  </p:clrMapOvr>
  <p:transition spd="slow" advClick="0" advTm="1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371938"/>
      </p:ext>
    </p:extLst>
  </p:cSld>
  <p:clrMapOvr>
    <a:masterClrMapping/>
  </p:clrMapOvr>
  <p:transition spd="slow" advClick="0" advTm="1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2748004"/>
      </p:ext>
    </p:extLst>
  </p:cSld>
  <p:clrMapOvr>
    <a:masterClrMapping/>
  </p:clrMapOvr>
  <p:transition spd="slow" advClick="0" advTm="1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896767"/>
      </p:ext>
    </p:extLst>
  </p:cSld>
  <p:clrMapOvr>
    <a:masterClrMapping/>
  </p:clrMapOvr>
  <p:transition spd="slow" advClick="0" advTm="1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11036"/>
      </p:ext>
    </p:extLst>
  </p:cSld>
  <p:clrMapOvr>
    <a:masterClrMapping/>
  </p:clrMapOvr>
  <p:transition spd="slow" advClick="0" advTm="1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50718"/>
      </p:ext>
    </p:extLst>
  </p:cSld>
  <p:clrMapOvr>
    <a:masterClrMapping/>
  </p:clrMapOvr>
  <p:transition spd="slow" advClick="0" advTm="1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556355"/>
      </p:ext>
    </p:extLst>
  </p:cSld>
  <p:clrMapOvr>
    <a:masterClrMapping/>
  </p:clrMapOvr>
  <p:transition spd="slow" advClick="0" advTm="1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2579613"/>
      </p:ext>
    </p:extLst>
  </p:cSld>
  <p:clrMapOvr>
    <a:masterClrMapping/>
  </p:clrMapOvr>
  <p:transition spd="slow" advClick="0" advTm="1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483201"/>
      </p:ext>
    </p:extLst>
  </p:cSld>
  <p:clrMapOvr>
    <a:masterClrMapping/>
  </p:clrMapOvr>
  <p:transition spd="slow" advClick="0" advTm="1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Idekomfdsnueoadfsneige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Click="0" advTm="15000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iro.ru/" TargetMode="External"/><Relationship Id="rId5" Type="http://schemas.openxmlformats.org/officeDocument/2006/relationships/hyperlink" Target="mailto:office_edu@lenreg.ru" TargetMode="Externa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du.lenobl.ru/Files/file/oblastnoi_zakon_leningradskoi_oblasti_ot_17_06_2011_n_47-oz_o_nadelenii_organov_mestnogo_samoupravleniya_munitsipalnuh_obrazovanii_leningradskoi_oblasti.docx" TargetMode="External"/><Relationship Id="rId4" Type="http://schemas.openxmlformats.org/officeDocument/2006/relationships/hyperlink" Target="http://www.edu.lenobl.ru/Files/file/oblastnoi_zakon__ot_28_07_2005_n_65-oz_o_dopolnitelnuh_garantiyah_sotsialnoi_podderzhki.doc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50221" y="1013876"/>
            <a:ext cx="9073008" cy="5019898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1547813" y="293846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2800" i="1">
              <a:solidFill>
                <a:srgbClr val="3366FF"/>
              </a:solidFill>
            </a:endParaRPr>
          </a:p>
        </p:txBody>
      </p:sp>
      <p:sp>
        <p:nvSpPr>
          <p:cNvPr id="5126" name="Text Box 19"/>
          <p:cNvSpPr txBox="1">
            <a:spLocks noChangeArrowheads="1"/>
          </p:cNvSpPr>
          <p:nvPr/>
        </p:nvSpPr>
        <p:spPr bwMode="auto">
          <a:xfrm>
            <a:off x="909638" y="169863"/>
            <a:ext cx="6757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Комитет общего и профессионального образования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Ленинградской области</a:t>
            </a:r>
          </a:p>
        </p:txBody>
      </p:sp>
      <p:sp>
        <p:nvSpPr>
          <p:cNvPr id="5127" name="Text Box 20"/>
          <p:cNvSpPr txBox="1">
            <a:spLocks noChangeArrowheads="1"/>
          </p:cNvSpPr>
          <p:nvPr/>
        </p:nvSpPr>
        <p:spPr bwMode="auto">
          <a:xfrm>
            <a:off x="2916238" y="6216650"/>
            <a:ext cx="3671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20 .04. 2017</a:t>
            </a:r>
          </a:p>
        </p:txBody>
      </p:sp>
      <p:pic>
        <p:nvPicPr>
          <p:cNvPr id="7174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3"/>
            <a:ext cx="792162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530225" y="244475"/>
            <a:ext cx="8074025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endParaRPr lang="ru-RU" altLang="ru-RU" sz="2400" b="1">
              <a:solidFill>
                <a:srgbClr val="0033CC"/>
              </a:solidFill>
              <a:latin typeface="Georgia" pitchFamily="18" charset="0"/>
            </a:endParaRPr>
          </a:p>
          <a:p>
            <a:pPr algn="ctr" eaLnBrk="0" hangingPunct="0"/>
            <a:endParaRPr lang="ru-RU" altLang="ru-RU" sz="2400" b="1">
              <a:solidFill>
                <a:srgbClr val="0033CC"/>
              </a:solidFill>
              <a:latin typeface="Georgia" pitchFamily="18" charset="0"/>
            </a:endParaRPr>
          </a:p>
          <a:p>
            <a:pPr algn="ctr" eaLnBrk="0" hangingPunct="0"/>
            <a:endParaRPr lang="ru-RU" altLang="ru-RU" sz="2400" b="1">
              <a:solidFill>
                <a:srgbClr val="0033CC"/>
              </a:solidFill>
              <a:latin typeface="Georgia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ru-RU" altLang="ru-RU" sz="2400" b="1">
                <a:solidFill>
                  <a:srgbClr val="0033CC"/>
                </a:solidFill>
                <a:latin typeface="Georgia" pitchFamily="18" charset="0"/>
              </a:rPr>
              <a:t>Опыт работы в Ленинградской области </a:t>
            </a:r>
          </a:p>
          <a:p>
            <a:pPr algn="ctr" eaLnBrk="0" hangingPunct="0">
              <a:lnSpc>
                <a:spcPct val="150000"/>
              </a:lnSpc>
            </a:pPr>
            <a:r>
              <a:rPr lang="ru-RU" altLang="ru-RU" sz="2400" b="1">
                <a:solidFill>
                  <a:srgbClr val="0033CC"/>
                </a:solidFill>
                <a:latin typeface="Georgia" pitchFamily="18" charset="0"/>
              </a:rPr>
              <a:t>по социальному сопровождению выпускников организаций для детей-сирот и детей, </a:t>
            </a:r>
          </a:p>
          <a:p>
            <a:pPr algn="ctr" eaLnBrk="0" hangingPunct="0">
              <a:lnSpc>
                <a:spcPct val="150000"/>
              </a:lnSpc>
            </a:pPr>
            <a:r>
              <a:rPr lang="ru-RU" altLang="ru-RU" sz="2400" b="1">
                <a:solidFill>
                  <a:srgbClr val="0033CC"/>
                </a:solidFill>
                <a:latin typeface="Georgia" pitchFamily="18" charset="0"/>
              </a:rPr>
              <a:t>оставшихся без попечения родителей и </a:t>
            </a:r>
          </a:p>
          <a:p>
            <a:pPr algn="ctr" eaLnBrk="0" hangingPunct="0">
              <a:lnSpc>
                <a:spcPct val="150000"/>
              </a:lnSpc>
            </a:pPr>
            <a:r>
              <a:rPr lang="ru-RU" altLang="ru-RU" sz="2400" b="1">
                <a:solidFill>
                  <a:srgbClr val="0033CC"/>
                </a:solidFill>
                <a:latin typeface="Georgia" pitchFamily="18" charset="0"/>
              </a:rPr>
              <a:t>выпускников замещающих семей </a:t>
            </a:r>
            <a:endParaRPr lang="ru-RU" altLang="ru-RU" sz="1600">
              <a:solidFill>
                <a:srgbClr val="0033CC"/>
              </a:solidFill>
              <a:latin typeface="Georgia" pitchFamily="18" charset="0"/>
            </a:endParaRPr>
          </a:p>
          <a:p>
            <a:pPr algn="r" eaLnBrk="0" hangingPunct="0"/>
            <a:endParaRPr lang="ru-RU" altLang="ru-RU" sz="1600">
              <a:solidFill>
                <a:srgbClr val="0033CC"/>
              </a:solidFill>
              <a:latin typeface="Georgia" pitchFamily="18" charset="0"/>
            </a:endParaRPr>
          </a:p>
          <a:p>
            <a:pPr algn="r" eaLnBrk="0" hangingPunct="0"/>
            <a:endParaRPr lang="ru-RU" altLang="ru-RU" sz="1600">
              <a:solidFill>
                <a:srgbClr val="0033CC"/>
              </a:solidFill>
              <a:latin typeface="Georgia" pitchFamily="18" charset="0"/>
            </a:endParaRPr>
          </a:p>
          <a:p>
            <a:pPr algn="r" eaLnBrk="0" hangingPunct="0"/>
            <a:r>
              <a:rPr lang="ru-RU" altLang="ru-RU" sz="1600">
                <a:solidFill>
                  <a:srgbClr val="0033CC"/>
                </a:solidFill>
                <a:latin typeface="Georgia" pitchFamily="18" charset="0"/>
              </a:rPr>
              <a:t>Хотько Светлана Валерьевна–заместитель председателя</a:t>
            </a:r>
          </a:p>
          <a:p>
            <a:pPr algn="r" eaLnBrk="0" hangingPunct="0"/>
            <a:r>
              <a:rPr lang="ru-RU" altLang="ru-RU" sz="1600">
                <a:solidFill>
                  <a:srgbClr val="0033CC"/>
                </a:solidFill>
                <a:latin typeface="Georgia" pitchFamily="18" charset="0"/>
              </a:rPr>
              <a:t>Комитета общего и профессионального</a:t>
            </a:r>
          </a:p>
          <a:p>
            <a:pPr algn="r" eaLnBrk="0" hangingPunct="0"/>
            <a:r>
              <a:rPr lang="ru-RU" altLang="ru-RU" sz="1600">
                <a:solidFill>
                  <a:srgbClr val="0033CC"/>
                </a:solidFill>
                <a:latin typeface="Georgia" pitchFamily="18" charset="0"/>
              </a:rPr>
              <a:t>образования Ленинградской области</a:t>
            </a:r>
            <a:r>
              <a:rPr lang="ru-RU" altLang="ru-RU">
                <a:solidFill>
                  <a:srgbClr val="0033CC"/>
                </a:solidFill>
                <a:latin typeface="Georgia" pitchFamily="18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647" y="2348880"/>
            <a:ext cx="8424936" cy="132343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 err="1"/>
              <a:t>Постинтернатное</a:t>
            </a:r>
            <a:r>
              <a:rPr lang="ru-RU" sz="1600" b="1" dirty="0"/>
              <a:t> сопровождение </a:t>
            </a:r>
            <a:r>
              <a:rPr lang="ru-RU" sz="1600" dirty="0"/>
              <a:t>– деятельность по социальной адаптации выпускников в период их профессионального определения путем оказания содействия</a:t>
            </a:r>
            <a:r>
              <a:rPr lang="ru-RU" sz="1600" b="1" dirty="0"/>
              <a:t>: </a:t>
            </a:r>
            <a:r>
              <a:rPr lang="ru-RU" sz="1600" dirty="0"/>
              <a:t>в получении дальнейшего образования и трудоустройстве,</a:t>
            </a:r>
            <a:r>
              <a:rPr lang="ru-RU" sz="1600" b="1" dirty="0"/>
              <a:t> </a:t>
            </a:r>
            <a:r>
              <a:rPr lang="ru-RU" sz="1600" dirty="0"/>
              <a:t>в</a:t>
            </a:r>
            <a:r>
              <a:rPr lang="ru-RU" sz="1600" b="1" dirty="0"/>
              <a:t> </a:t>
            </a:r>
            <a:r>
              <a:rPr lang="ru-RU" sz="1600" dirty="0"/>
              <a:t>защите и реализации прав, в том числе на жилище,</a:t>
            </a:r>
            <a:r>
              <a:rPr lang="ru-RU" sz="1600" b="1" dirty="0"/>
              <a:t> </a:t>
            </a:r>
            <a:r>
              <a:rPr lang="ru-RU" sz="1600" dirty="0"/>
              <a:t>в организации досуга, а также посредством реализации иных мер по социальной адаптации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3608" y="404664"/>
            <a:ext cx="796084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/>
              <a:t>Основные понятия определенные 59-оз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473" y="3933056"/>
            <a:ext cx="8391110" cy="83099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/>
              <a:t>Наставник </a:t>
            </a:r>
            <a:r>
              <a:rPr lang="ru-RU" sz="1600" dirty="0"/>
              <a:t>– лицо, привлекаемое для осуществления </a:t>
            </a:r>
            <a:r>
              <a:rPr lang="ru-RU" sz="1600" dirty="0" err="1"/>
              <a:t>постинтернатного</a:t>
            </a:r>
            <a:r>
              <a:rPr lang="ru-RU" sz="1600" dirty="0"/>
              <a:t> сопровождения и оказания содействия в защите прав и законных интересов выпускника на основе договора о </a:t>
            </a:r>
            <a:r>
              <a:rPr lang="ru-RU" sz="1600" dirty="0" err="1"/>
              <a:t>постинтернатном</a:t>
            </a:r>
            <a:r>
              <a:rPr lang="ru-RU" sz="1600" dirty="0"/>
              <a:t> сопровождении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1560" y="1124744"/>
            <a:ext cx="8391110" cy="107721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/>
              <a:t>Выпускники</a:t>
            </a:r>
            <a:r>
              <a:rPr lang="ru-RU" sz="1600" dirty="0"/>
              <a:t> – лица, находившиеся в организациях для детей-сирот и детей, оставшихся без попечения родителей, которые завершили свое пребывание в данной организации,  в возрасте до 23 лет, в том числе лица в возрасте от 16 до 18 лет, которым  не назначен попечитель;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473" y="5013176"/>
            <a:ext cx="8391110" cy="156966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/>
              <a:t>Договор о </a:t>
            </a:r>
            <a:r>
              <a:rPr lang="ru-RU" sz="1600" b="1" dirty="0" err="1"/>
              <a:t>постинтернатном</a:t>
            </a:r>
            <a:r>
              <a:rPr lang="ru-RU" sz="1600" b="1" dirty="0"/>
              <a:t> сопровождении – </a:t>
            </a:r>
            <a:r>
              <a:rPr lang="ru-RU" sz="1600" dirty="0"/>
              <a:t>договор, заключаемый между органом опеки и попечительства, наставником и выпускником, предусматривающий меры, направленные на социальную адаптацию выпускника в обществе путем оказания содействия в получении дальнейшего образования и трудоустройстве, в защите и реализации прав, в том числе на жилище, в организации досуга, а также посредством иных мер по социальной адаптации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extLst/>
          </a:blip>
          <a:stretch>
            <a:fillRect/>
          </a:stretch>
        </p:blipFill>
        <p:spPr>
          <a:xfrm>
            <a:off x="150221" y="1013876"/>
            <a:ext cx="9073008" cy="5019898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1547813" y="293846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2800" i="1">
              <a:solidFill>
                <a:srgbClr val="3366FF"/>
              </a:solidFill>
            </a:endParaRPr>
          </a:p>
        </p:txBody>
      </p:sp>
      <p:sp>
        <p:nvSpPr>
          <p:cNvPr id="5126" name="Text Box 19"/>
          <p:cNvSpPr txBox="1">
            <a:spLocks noChangeArrowheads="1"/>
          </p:cNvSpPr>
          <p:nvPr/>
        </p:nvSpPr>
        <p:spPr bwMode="auto">
          <a:xfrm>
            <a:off x="909638" y="169863"/>
            <a:ext cx="7191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Наделение отдельными государственными полномочиями - 47-оз</a:t>
            </a:r>
          </a:p>
        </p:txBody>
      </p:sp>
      <p:pic>
        <p:nvPicPr>
          <p:cNvPr id="13317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3"/>
            <a:ext cx="792162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530225" y="1311275"/>
            <a:ext cx="80740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endParaRPr lang="ru-RU" altLang="ru-RU" sz="2400" b="1">
              <a:solidFill>
                <a:srgbClr val="0033CC"/>
              </a:solidFill>
              <a:latin typeface="Georgia" pitchFamily="18" charset="0"/>
            </a:endParaRPr>
          </a:p>
          <a:p>
            <a:pPr algn="ctr" eaLnBrk="0" hangingPunct="0"/>
            <a:endParaRPr lang="ru-RU" altLang="ru-RU" sz="2400" b="1">
              <a:solidFill>
                <a:srgbClr val="0033CC"/>
              </a:solidFill>
              <a:latin typeface="Georgia" pitchFamily="18" charset="0"/>
            </a:endParaRPr>
          </a:p>
          <a:p>
            <a:pPr algn="ctr" eaLnBrk="0" hangingPunct="0"/>
            <a:endParaRPr lang="ru-RU" altLang="ru-RU" sz="2400" b="1">
              <a:solidFill>
                <a:srgbClr val="0033CC"/>
              </a:solidFill>
              <a:latin typeface="Georgia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endParaRPr lang="ru-RU" altLang="ru-RU" sz="2400" b="1">
              <a:solidFill>
                <a:srgbClr val="0033CC"/>
              </a:solidFill>
              <a:latin typeface="Georgia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endParaRPr lang="ru-RU" altLang="ru-RU" sz="2400" b="1">
              <a:solidFill>
                <a:srgbClr val="0033CC"/>
              </a:solidFill>
              <a:latin typeface="Georgia" pitchFamily="18" charset="0"/>
            </a:endParaRPr>
          </a:p>
          <a:p>
            <a:pPr algn="r" eaLnBrk="0" hangingPunct="0"/>
            <a:endParaRPr lang="ru-RU" altLang="ru-RU" sz="1600">
              <a:solidFill>
                <a:srgbClr val="0033CC"/>
              </a:solidFill>
              <a:latin typeface="Georgia" pitchFamily="18" charset="0"/>
            </a:endParaRPr>
          </a:p>
          <a:p>
            <a:pPr algn="r" eaLnBrk="0" hangingPunct="0"/>
            <a:endParaRPr lang="ru-RU" altLang="ru-RU" sz="1600">
              <a:solidFill>
                <a:srgbClr val="0033CC"/>
              </a:solidFill>
              <a:latin typeface="Georgia" pitchFamily="18" charset="0"/>
            </a:endParaRPr>
          </a:p>
          <a:p>
            <a:pPr algn="r" eaLnBrk="0" hangingPunct="0"/>
            <a:endParaRPr lang="ru-RU" altLang="ru-RU" sz="1600">
              <a:solidFill>
                <a:srgbClr val="0033CC"/>
              </a:solidFill>
              <a:latin typeface="Georgia" pitchFamily="18" charset="0"/>
            </a:endParaRPr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2386013" y="5661025"/>
            <a:ext cx="67579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17 муниципальных районов и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 1 городской округ 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813" y="284163"/>
            <a:ext cx="6840537" cy="143192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Формы социального сопровождения выпускников организаций для детей-сирот и выпускников замещающих семей</a:t>
            </a:r>
            <a:endParaRPr lang="ru-RU" sz="24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49700" y="2852738"/>
            <a:ext cx="1485900" cy="863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ФОРМЫ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9125" y="1844675"/>
            <a:ext cx="3097213" cy="2592388"/>
          </a:xfrm>
          <a:prstGeom prst="rect">
            <a:avLst/>
          </a:prstGeom>
          <a:solidFill>
            <a:srgbClr val="92D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Ресурсные центры</a:t>
            </a:r>
          </a:p>
          <a:p>
            <a:pPr marL="285750" indent="-285750" algn="ctr">
              <a:buFontTx/>
              <a:buChar char="-"/>
              <a:defRPr/>
            </a:pPr>
            <a:endParaRPr lang="ru-RU" sz="14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5675" y="4581525"/>
            <a:ext cx="3983038" cy="2027238"/>
          </a:xfrm>
          <a:prstGeom prst="rect">
            <a:avLst/>
          </a:prstGeom>
          <a:solidFill>
            <a:srgbClr val="FFC0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Органы опеки и попечительства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188" y="4675188"/>
            <a:ext cx="3338512" cy="1933575"/>
          </a:xfrm>
          <a:prstGeom prst="rect">
            <a:avLst/>
          </a:prstGeom>
          <a:solidFill>
            <a:srgbClr val="FF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Органы исполнительной власти</a:t>
            </a:r>
          </a:p>
        </p:txBody>
      </p:sp>
      <p:pic>
        <p:nvPicPr>
          <p:cNvPr id="14343" name="Picture 5" descr="X:\Фото\Герб Ленинградской облас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1317625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51500" y="1811338"/>
            <a:ext cx="3492500" cy="2592387"/>
          </a:xfrm>
          <a:prstGeom prst="rect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Учреждения проф. образования</a:t>
            </a:r>
          </a:p>
          <a:p>
            <a:pPr marL="285750" indent="-285750" algn="ctr">
              <a:buFontTx/>
              <a:buChar char="-"/>
              <a:defRPr/>
            </a:pPr>
            <a:endParaRPr lang="ru-RU" sz="1400" dirty="0">
              <a:solidFill>
                <a:prstClr val="white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1547813" y="293846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2800" i="1">
              <a:solidFill>
                <a:srgbClr val="3366FF"/>
              </a:solidFill>
            </a:endParaRPr>
          </a:p>
        </p:txBody>
      </p:sp>
      <p:pic>
        <p:nvPicPr>
          <p:cNvPr id="15363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3"/>
            <a:ext cx="792162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6"/>
          <p:cNvSpPr>
            <a:spLocks noGrp="1" noChangeArrowheads="1"/>
          </p:cNvSpPr>
          <p:nvPr>
            <p:ph type="ctrTitle"/>
          </p:nvPr>
        </p:nvSpPr>
        <p:spPr bwMode="auto">
          <a:xfrm>
            <a:off x="357188" y="3808413"/>
            <a:ext cx="8535987" cy="24288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</a:t>
            </a:r>
            <a:endParaRPr lang="ru-RU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079" name="Прямоугольник 2"/>
          <p:cNvSpPr>
            <a:spLocks noChangeArrowheads="1"/>
          </p:cNvSpPr>
          <p:nvPr/>
        </p:nvSpPr>
        <p:spPr bwMode="auto">
          <a:xfrm>
            <a:off x="179388" y="981075"/>
            <a:ext cx="8785225" cy="11382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defRPr/>
            </a:pPr>
            <a:endParaRPr lang="ru-RU" sz="2000" b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marL="342900" indent="-342900" eaLnBrk="0" hangingPunct="0">
              <a:lnSpc>
                <a:spcPct val="150000"/>
              </a:lnSpc>
              <a:defRPr/>
            </a:pPr>
            <a:endParaRPr lang="ru-RU" sz="2000" b="1" dirty="0">
              <a:solidFill>
                <a:schemeClr val="accent2"/>
              </a:solidFill>
              <a:latin typeface="Georgia" pitchFamily="18" charset="0"/>
            </a:endParaRPr>
          </a:p>
          <a:p>
            <a:pPr algn="ctr" eaLnBrk="0" hangingPunct="0">
              <a:defRPr/>
            </a:pPr>
            <a:endParaRPr lang="ru-RU" alt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Обязанности органов местного самоуправления (органы опеки и попечительства):</a:t>
            </a:r>
          </a:p>
        </p:txBody>
      </p:sp>
      <p:sp>
        <p:nvSpPr>
          <p:cNvPr id="15367" name="Прямоугольник 7"/>
          <p:cNvSpPr>
            <a:spLocks noChangeArrowheads="1"/>
          </p:cNvSpPr>
          <p:nvPr/>
        </p:nvSpPr>
        <p:spPr bwMode="auto">
          <a:xfrm>
            <a:off x="250825" y="1268413"/>
            <a:ext cx="86407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/>
              <a:t>обеспечение своевременного выявления лиц, нуждающихся в установлении постинтернатного сопровождения, их учет;</a:t>
            </a:r>
          </a:p>
          <a:p>
            <a:pPr>
              <a:buFont typeface="Wingdings" pitchFamily="2" charset="2"/>
              <a:buChar char="Ø"/>
            </a:pPr>
            <a:r>
              <a:rPr lang="ru-RU" sz="2000"/>
              <a:t>заключение договора о постинтернатном сопровождении и (или) его расторжение;</a:t>
            </a:r>
          </a:p>
          <a:p>
            <a:pPr>
              <a:buFont typeface="Wingdings" pitchFamily="2" charset="2"/>
              <a:buChar char="Ø"/>
            </a:pPr>
            <a:r>
              <a:rPr lang="ru-RU" sz="2000"/>
              <a:t>подбор и подготовка лиц, желающих стать наставниками, ведение реестра;</a:t>
            </a:r>
          </a:p>
          <a:p>
            <a:pPr>
              <a:buFont typeface="Wingdings" pitchFamily="2" charset="2"/>
              <a:buChar char="Ø"/>
            </a:pPr>
            <a:r>
              <a:rPr lang="ru-RU" sz="2000"/>
              <a:t> мониторинг и оценка эффективности деятельности наставников в порядке, определяемом уполномоченным органом;</a:t>
            </a:r>
          </a:p>
          <a:p>
            <a:pPr>
              <a:buFont typeface="Wingdings" pitchFamily="2" charset="2"/>
              <a:buChar char="Ø"/>
            </a:pPr>
            <a:r>
              <a:rPr lang="ru-RU" sz="2000"/>
              <a:t>реализация программ подготовки лиц, желающих стать наставниками;</a:t>
            </a:r>
          </a:p>
          <a:p>
            <a:pPr>
              <a:buFont typeface="Wingdings" pitchFamily="2" charset="2"/>
              <a:buChar char="Ø"/>
            </a:pPr>
            <a:r>
              <a:rPr lang="ru-RU" sz="2000"/>
              <a:t>разработка индивидуальных программ постинтернатного сопровождения выпускников, направленных на социальную адаптацию и активизацию их личных ресурсов;</a:t>
            </a:r>
          </a:p>
          <a:p>
            <a:pPr>
              <a:buFont typeface="Wingdings" pitchFamily="2" charset="2"/>
              <a:buChar char="Ø"/>
            </a:pPr>
            <a:r>
              <a:rPr lang="ru-RU" sz="2000"/>
              <a:t>информирование выпускника по завершении пребывания в организации для детей-сирот и детей, оставшихся без попечения родителей, о его праве на постинтернатное сопровождение </a:t>
            </a:r>
            <a:endParaRPr lang="ru-RU" altLang="ru-RU" sz="200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1547813" y="293846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2800" i="1">
              <a:solidFill>
                <a:srgbClr val="3366FF"/>
              </a:solidFill>
            </a:endParaRPr>
          </a:p>
        </p:txBody>
      </p:sp>
      <p:pic>
        <p:nvPicPr>
          <p:cNvPr id="16387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3"/>
            <a:ext cx="792162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6"/>
          <p:cNvSpPr>
            <a:spLocks noGrp="1" noChangeArrowheads="1"/>
          </p:cNvSpPr>
          <p:nvPr>
            <p:ph type="ctrTitle"/>
          </p:nvPr>
        </p:nvSpPr>
        <p:spPr bwMode="auto">
          <a:xfrm>
            <a:off x="357188" y="3808413"/>
            <a:ext cx="8535987" cy="24288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</a:t>
            </a:r>
            <a:endParaRPr lang="ru-RU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079" name="Прямоугольник 2"/>
          <p:cNvSpPr>
            <a:spLocks noChangeArrowheads="1"/>
          </p:cNvSpPr>
          <p:nvPr/>
        </p:nvSpPr>
        <p:spPr bwMode="auto">
          <a:xfrm>
            <a:off x="179388" y="981075"/>
            <a:ext cx="8785225" cy="11382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defRPr/>
            </a:pPr>
            <a:endParaRPr lang="ru-RU" sz="2000" b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marL="342900" indent="-342900" eaLnBrk="0" hangingPunct="0">
              <a:lnSpc>
                <a:spcPct val="150000"/>
              </a:lnSpc>
              <a:defRPr/>
            </a:pPr>
            <a:endParaRPr lang="ru-RU" sz="2000" b="1" dirty="0">
              <a:solidFill>
                <a:schemeClr val="accent2"/>
              </a:solidFill>
              <a:latin typeface="Georgia" pitchFamily="18" charset="0"/>
            </a:endParaRPr>
          </a:p>
          <a:p>
            <a:pPr algn="ctr" eaLnBrk="0" hangingPunct="0">
              <a:defRPr/>
            </a:pPr>
            <a:endParaRPr lang="ru-RU" alt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Приказом «Об организации </a:t>
            </a:r>
            <a:r>
              <a:rPr lang="ru-RU" sz="28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постинтернатного</a:t>
            </a: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сопровождения..» утверждены:</a:t>
            </a:r>
          </a:p>
        </p:txBody>
      </p:sp>
      <p:sp>
        <p:nvSpPr>
          <p:cNvPr id="16391" name="Прямоугольник 7"/>
          <p:cNvSpPr>
            <a:spLocks noChangeArrowheads="1"/>
          </p:cNvSpPr>
          <p:nvPr/>
        </p:nvSpPr>
        <p:spPr bwMode="auto">
          <a:xfrm>
            <a:off x="250825" y="1268413"/>
            <a:ext cx="8640763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/>
          </a:p>
          <a:p>
            <a:pPr>
              <a:buFont typeface="Wingdings" pitchFamily="2" charset="2"/>
              <a:buChar char="Ø"/>
            </a:pPr>
            <a:r>
              <a:rPr lang="ru-RU"/>
              <a:t> </a:t>
            </a:r>
            <a:r>
              <a:rPr lang="ru-RU" sz="2000"/>
              <a:t>Порядок подбора и подготовки лиц, желающих стать наставниками;</a:t>
            </a:r>
          </a:p>
          <a:p>
            <a:pPr>
              <a:buFont typeface="Wingdings" pitchFamily="2" charset="2"/>
              <a:buChar char="Ø"/>
            </a:pPr>
            <a:r>
              <a:rPr lang="ru-RU" sz="2000"/>
              <a:t> Форма заявления лиц, желающих стать наставниками;</a:t>
            </a:r>
          </a:p>
          <a:p>
            <a:pPr>
              <a:buFont typeface="Wingdings" pitchFamily="2" charset="2"/>
              <a:buChar char="Ø"/>
            </a:pPr>
            <a:r>
              <a:rPr lang="ru-RU" sz="2000"/>
              <a:t> Форма журнала учета заявлений лиц, желающих стать наставниками;</a:t>
            </a:r>
          </a:p>
          <a:p>
            <a:pPr>
              <a:buFont typeface="Wingdings" pitchFamily="2" charset="2"/>
              <a:buChar char="Ø"/>
            </a:pPr>
            <a:r>
              <a:rPr lang="ru-RU" sz="2000"/>
              <a:t> Форма свидетельства о прохождении программы подготовки лиц, желающих стать наставниками;</a:t>
            </a:r>
          </a:p>
          <a:p>
            <a:pPr>
              <a:buFont typeface="Wingdings" pitchFamily="2" charset="2"/>
              <a:buChar char="Ø"/>
            </a:pPr>
            <a:r>
              <a:rPr lang="ru-RU" sz="2000"/>
              <a:t> Программа подготовки лиц, желающими стать наставниками;</a:t>
            </a:r>
          </a:p>
          <a:p>
            <a:pPr>
              <a:buFont typeface="Wingdings" pitchFamily="2" charset="2"/>
              <a:buChar char="Ø"/>
            </a:pPr>
            <a:r>
              <a:rPr lang="ru-RU" sz="2000"/>
              <a:t> Порядок формирования реестра лиц, желающих стать наставниками;</a:t>
            </a:r>
          </a:p>
          <a:p>
            <a:pPr>
              <a:buFont typeface="Wingdings" pitchFamily="2" charset="2"/>
              <a:buChar char="Ø"/>
            </a:pPr>
            <a:r>
              <a:rPr lang="ru-RU" sz="2000"/>
              <a:t> Форма реестра лиц, желающих стать наставниками;</a:t>
            </a:r>
          </a:p>
          <a:p>
            <a:pPr>
              <a:buFont typeface="Wingdings" pitchFamily="2" charset="2"/>
              <a:buChar char="Ø"/>
            </a:pPr>
            <a:r>
              <a:rPr lang="ru-RU" sz="2000"/>
              <a:t> Порядок учета выпускников, в отношении которых организовано постинтернатное сопровождение;</a:t>
            </a:r>
          </a:p>
          <a:p>
            <a:pPr>
              <a:buFont typeface="Wingdings" pitchFamily="2" charset="2"/>
              <a:buChar char="Ø"/>
            </a:pPr>
            <a:r>
              <a:rPr lang="ru-RU" sz="2000"/>
              <a:t> Форма реестра выпускников, в отношении которых организовано постинтернатное сопровождение; </a:t>
            </a:r>
            <a:endParaRPr lang="ru-RU" altLang="ru-RU" sz="200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395288" y="317500"/>
            <a:ext cx="8208962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 smtClean="0"/>
              <a:t>Субвенции на исполнение переданных полномочий </a:t>
            </a:r>
            <a:br>
              <a:rPr lang="ru-RU" altLang="ru-RU" sz="3600" b="1" smtClean="0"/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288" y="2060575"/>
            <a:ext cx="45720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latin typeface="+mn-lt"/>
                <a:cs typeface="Times New Roman" pitchFamily="18" charset="0"/>
              </a:rPr>
              <a:t>В бюджете Ленинградской области на 2017 год </a:t>
            </a:r>
          </a:p>
          <a:p>
            <a:pPr algn="ctr">
              <a:defRPr/>
            </a:pPr>
            <a:r>
              <a:rPr lang="ru-RU" sz="2800" dirty="0">
                <a:latin typeface="+mn-lt"/>
                <a:cs typeface="Times New Roman" pitchFamily="18" charset="0"/>
              </a:rPr>
              <a:t>на реализацию переданных полномочий предусмотрено</a:t>
            </a:r>
          </a:p>
          <a:p>
            <a:pPr algn="ctr">
              <a:defRPr/>
            </a:pPr>
            <a:endParaRPr lang="ru-RU" sz="2800" dirty="0"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dirty="0">
                <a:latin typeface="+mn-lt"/>
                <a:cs typeface="Times New Roman" pitchFamily="18" charset="0"/>
              </a:rPr>
              <a:t> </a:t>
            </a:r>
            <a:r>
              <a:rPr lang="ru-RU" sz="2800" b="1" dirty="0">
                <a:latin typeface="+mn-lt"/>
                <a:cs typeface="Times New Roman" pitchFamily="18" charset="0"/>
              </a:rPr>
              <a:t>1 791 600 руб.</a:t>
            </a:r>
          </a:p>
        </p:txBody>
      </p:sp>
      <p:pic>
        <p:nvPicPr>
          <p:cNvPr id="17413" name="Picture 4" descr="http://www.qwealthreport.com/wp-content/uploads/2014/03/invest-in-gol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628775"/>
            <a:ext cx="42100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214313" y="352425"/>
            <a:ext cx="85725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altLang="ru-RU" sz="2800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центра помощи детям – сиротам и детям, оставшимся без попечения родителей, ресурсный центр содействия семейному устройству состоит из 8 отделений:</a:t>
            </a:r>
          </a:p>
          <a:p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altLang="ru-RU" sz="28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-приемное отделение</a:t>
            </a:r>
          </a:p>
          <a:p>
            <a:r>
              <a:rPr lang="ru-RU" altLang="ru-RU" sz="28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отделение социально-правовой помощи</a:t>
            </a:r>
          </a:p>
          <a:p>
            <a:r>
              <a:rPr lang="ru-RU" altLang="ru-RU" sz="28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</a:t>
            </a:r>
            <a:r>
              <a:rPr lang="ru-RU" altLang="ru-RU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отделение сопровождения выпускников</a:t>
            </a:r>
          </a:p>
          <a:p>
            <a:r>
              <a:rPr lang="ru-RU" altLang="ru-RU" sz="28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организационно-методическое отделение</a:t>
            </a:r>
          </a:p>
          <a:p>
            <a:r>
              <a:rPr lang="ru-RU" altLang="ru-RU" sz="28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стационарное отделение</a:t>
            </a:r>
          </a:p>
          <a:p>
            <a:r>
              <a:rPr lang="ru-RU" altLang="ru-RU" sz="28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стационарное отделение временного пребывания</a:t>
            </a:r>
          </a:p>
          <a:p>
            <a:r>
              <a:rPr lang="ru-RU" altLang="ru-RU" sz="2800" i="1"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altLang="ru-RU" sz="28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специализированное образовательное отделение</a:t>
            </a:r>
          </a:p>
          <a:p>
            <a:r>
              <a:rPr lang="ru-RU" altLang="ru-RU" sz="28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отделение содействия семейному устройству</a:t>
            </a:r>
          </a:p>
        </p:txBody>
      </p:sp>
      <p:pic>
        <p:nvPicPr>
          <p:cNvPr id="18435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428625" y="285750"/>
            <a:ext cx="8429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отделение социально-правовой помощи</a:t>
            </a:r>
          </a:p>
          <a:p>
            <a:pPr algn="ctr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1500188" y="785813"/>
            <a:ext cx="6227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  отделение сопровождения выпускников</a:t>
            </a:r>
          </a:p>
        </p:txBody>
      </p:sp>
      <p:pic>
        <p:nvPicPr>
          <p:cNvPr id="19460" name="Рисунок 2" descr="C:\Users\user\Desktop\Фото групп\IMG_38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44640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3" descr="C:\Users\user\Desktop\Фото групп\IMG_38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68413"/>
            <a:ext cx="3889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F:\КС Уполномоченных\фото\DSC037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4786312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3" descr="F:\КС Уполномоченных\фото\IMG_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14313"/>
            <a:ext cx="3929063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3" descr="C:\Documents and Settings\Администратор\Рабочий стол\условия\DSCN72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286125"/>
            <a:ext cx="47863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4" descr="C:\Documents and Settings\Администратор\Рабочий стол\условия\DSCN72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286125"/>
            <a:ext cx="39290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2" descr="C:\Documents and Settings\Администратор\Рабочий стол\условия\DSCN7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4572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5" descr="C:\Documents and Settings\Администратор\Рабочий стол\условия\DSCN72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214688"/>
            <a:ext cx="27146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6" descr="C:\Documents and Settings\Администратор\Рабочий стол\условия\DSCN72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214688"/>
            <a:ext cx="33575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7" descr="C:\Documents and Settings\Администратор\Рабочий стол\условия\DSCN73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286125"/>
            <a:ext cx="26431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7" descr="C:\Users\na_dmitrieva\Downloads\20161202_14434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14313"/>
            <a:ext cx="43211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1547813" y="293846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2800" i="1">
              <a:solidFill>
                <a:srgbClr val="3366FF"/>
              </a:solidFill>
            </a:endParaRPr>
          </a:p>
        </p:txBody>
      </p:sp>
      <p:sp>
        <p:nvSpPr>
          <p:cNvPr id="5126" name="Text Box 19"/>
          <p:cNvSpPr txBox="1">
            <a:spLocks noChangeArrowheads="1"/>
          </p:cNvSpPr>
          <p:nvPr/>
        </p:nvSpPr>
        <p:spPr bwMode="auto">
          <a:xfrm>
            <a:off x="1403350" y="50800"/>
            <a:ext cx="612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Комитет общего и профессионального образования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Ленинградской области</a:t>
            </a:r>
          </a:p>
        </p:txBody>
      </p:sp>
      <p:pic>
        <p:nvPicPr>
          <p:cNvPr id="8196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3"/>
            <a:ext cx="792162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6"/>
          <p:cNvSpPr>
            <a:spLocks noGrp="1" noChangeArrowheads="1"/>
          </p:cNvSpPr>
          <p:nvPr>
            <p:ph type="ctrTitle"/>
          </p:nvPr>
        </p:nvSpPr>
        <p:spPr bwMode="auto">
          <a:xfrm>
            <a:off x="357188" y="3808413"/>
            <a:ext cx="8535987" cy="24288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</a:t>
            </a:r>
            <a:endParaRPr lang="ru-RU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198" name="Прямоугольник 2"/>
          <p:cNvSpPr>
            <a:spLocks noChangeArrowheads="1"/>
          </p:cNvSpPr>
          <p:nvPr/>
        </p:nvSpPr>
        <p:spPr bwMode="auto">
          <a:xfrm>
            <a:off x="0" y="98107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ru-RU" altLang="ru-RU" b="1">
              <a:solidFill>
                <a:srgbClr val="FF0000"/>
              </a:solidFill>
              <a:latin typeface="Georgia" pitchFamily="18" charset="0"/>
            </a:endParaRPr>
          </a:p>
        </p:txBody>
      </p:sp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755650" y="981075"/>
          <a:ext cx="8229600" cy="454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144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Численность детского населения, в том числе:</a:t>
                      </a:r>
                    </a:p>
                    <a:p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297 894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/>
                </a:tc>
              </a:tr>
              <a:tr h="1129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детей-сирот и детей, оставшихся без попечения родителей</a:t>
                      </a:r>
                    </a:p>
                    <a:p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5 139</a:t>
                      </a:r>
                      <a:endParaRPr lang="ru-RU" sz="2400" dirty="0"/>
                    </a:p>
                  </a:txBody>
                  <a:tcPr marT="45723" marB="45723"/>
                </a:tc>
              </a:tr>
              <a:tr h="1129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из которых воспитываются в</a:t>
                      </a:r>
                      <a:r>
                        <a:rPr lang="ru-RU" sz="1800" baseline="0" dirty="0" smtClean="0"/>
                        <a:t> замещающих </a:t>
                      </a:r>
                      <a:r>
                        <a:rPr lang="ru-RU" sz="1800" dirty="0" smtClean="0"/>
                        <a:t>семьях:</a:t>
                      </a:r>
                    </a:p>
                    <a:p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4 606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/>
                </a:tc>
              </a:tr>
              <a:tr h="45813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опекунов (попечителей)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3 199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/>
                </a:tc>
              </a:tr>
              <a:tr h="45813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приемных родителей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1 165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/>
                </a:tc>
              </a:tr>
              <a:tr h="45813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организациях для детей-сирот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747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43000" y="274638"/>
            <a:ext cx="7750175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1"/>
                </a:solidFill>
              </a:rPr>
              <a:t>Воспитательные программы</a:t>
            </a:r>
            <a:r>
              <a:rPr lang="ru-RU" sz="2400" b="1" smtClean="0">
                <a:solidFill>
                  <a:schemeClr val="bg1"/>
                </a:solidFill>
              </a:rPr>
              <a:t> </a:t>
            </a:r>
            <a:endParaRPr lang="en-US" sz="2400" b="1" smtClean="0">
              <a:solidFill>
                <a:schemeClr val="bg1"/>
              </a:solidFill>
            </a:endParaRPr>
          </a:p>
        </p:txBody>
      </p:sp>
      <p:sp>
        <p:nvSpPr>
          <p:cNvPr id="22531" name="AutoShape 8"/>
          <p:cNvSpPr>
            <a:spLocks noChangeAspect="1" noChangeArrowheads="1" noTextEdit="1"/>
          </p:cNvSpPr>
          <p:nvPr/>
        </p:nvSpPr>
        <p:spPr bwMode="gray">
          <a:xfrm flipH="1">
            <a:off x="4737100" y="3071813"/>
            <a:ext cx="10414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2" name="Прямоугольник 22"/>
          <p:cNvSpPr>
            <a:spLocks noChangeArrowheads="1"/>
          </p:cNvSpPr>
          <p:nvPr/>
        </p:nvSpPr>
        <p:spPr bwMode="auto">
          <a:xfrm>
            <a:off x="5924550" y="2876550"/>
            <a:ext cx="2714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</a:rPr>
              <a:t> </a:t>
            </a:r>
            <a:endParaRPr lang="en-US" b="1">
              <a:solidFill>
                <a:schemeClr val="tx2"/>
              </a:solidFill>
            </a:endParaRPr>
          </a:p>
          <a:p>
            <a:endParaRPr lang="ru-RU" b="1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650" y="1196975"/>
          <a:ext cx="3330575" cy="557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575"/>
              </a:tblGrid>
              <a:tr h="557847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 ЛО "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Свирьстройский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ресурсный центр"</a:t>
                      </a:r>
                    </a:p>
                    <a:p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социальной адаптации и подготовки воспитанников к самостоятельной жизни "ШКОЛА ЖИЗНИ"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социальной адаптации и подготовки к проживанию в приемной семье "Хочу в семью!"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по профессиональному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самопределению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"Наше завтра"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800" dirty="0"/>
                    </a:p>
                  </a:txBody>
                  <a:tcPr marL="91456" marR="91456" marT="45725" marB="45725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76825" y="1052513"/>
          <a:ext cx="3330575" cy="2560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575"/>
              </a:tblGrid>
              <a:tr h="256063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 ЛО «Сиверский ресурсный центр"</a:t>
                      </a:r>
                    </a:p>
                    <a:p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программа социальной адаптации "На встречу взрослой жизни".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800" dirty="0"/>
                    </a:p>
                  </a:txBody>
                  <a:tcPr marL="91456" marR="91456" marT="45726" marB="45726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76825" y="3860800"/>
          <a:ext cx="3330575" cy="2232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575"/>
              </a:tblGrid>
              <a:tr h="223202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 ЛО «Никольский ресурсный центр»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« Человек и общество» </a:t>
                      </a:r>
                    </a:p>
                    <a:p>
                      <a:endParaRPr lang="ru-RU" sz="1800" dirty="0"/>
                    </a:p>
                  </a:txBody>
                  <a:tcPr marL="91456" marR="91456" marT="45715" marB="45715"/>
                </a:tc>
              </a:tr>
            </a:tbl>
          </a:graphicData>
        </a:graphic>
      </p:graphicFrame>
      <p:pic>
        <p:nvPicPr>
          <p:cNvPr id="22551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2800" smtClean="0"/>
              <a:t>Распределение выпускников </a:t>
            </a:r>
            <a:br>
              <a:rPr lang="ru-RU" altLang="ru-RU" sz="2800" smtClean="0"/>
            </a:br>
            <a:r>
              <a:rPr lang="ru-RU" altLang="ru-RU" sz="2800" smtClean="0"/>
              <a:t>по формам устройства </a:t>
            </a:r>
          </a:p>
        </p:txBody>
      </p:sp>
      <p:graphicFrame>
        <p:nvGraphicFramePr>
          <p:cNvPr id="5122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211138" y="1423988"/>
          <a:ext cx="8945562" cy="508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r:id="rId3" imgW="8943607" imgH="5078408" progId="Excel.Chart.8">
                  <p:embed/>
                </p:oleObj>
              </mc:Choice>
              <mc:Fallback>
                <p:oleObj r:id="rId3" imgW="8943607" imgH="5078408" progId="Excel.Chart.8">
                  <p:embed/>
                  <p:pic>
                    <p:nvPicPr>
                      <p:cNvPr id="0" name="Содержимое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1423988"/>
                        <a:ext cx="8945562" cy="508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09B857-7B10-45A4-8F50-AE283F0EE730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5125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750175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smtClean="0">
                <a:solidFill>
                  <a:schemeClr val="tx1"/>
                </a:solidFill>
              </a:rPr>
              <a:t>Штатные нормативы структурного подразделения учреждения профобразования</a:t>
            </a:r>
            <a:endParaRPr lang="en-US" sz="2400" b="1" smtClean="0">
              <a:solidFill>
                <a:schemeClr val="tx1"/>
              </a:solidFill>
            </a:endParaRPr>
          </a:p>
        </p:txBody>
      </p:sp>
      <p:sp>
        <p:nvSpPr>
          <p:cNvPr id="23555" name="AutoShape 8"/>
          <p:cNvSpPr>
            <a:spLocks noChangeAspect="1" noChangeArrowheads="1" noTextEdit="1"/>
          </p:cNvSpPr>
          <p:nvPr/>
        </p:nvSpPr>
        <p:spPr bwMode="gray">
          <a:xfrm flipH="1">
            <a:off x="4737100" y="3071813"/>
            <a:ext cx="10414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6" name="Прямоугольник 22"/>
          <p:cNvSpPr>
            <a:spLocks noChangeArrowheads="1"/>
          </p:cNvSpPr>
          <p:nvPr/>
        </p:nvSpPr>
        <p:spPr bwMode="auto">
          <a:xfrm>
            <a:off x="5924550" y="2876550"/>
            <a:ext cx="2714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</a:rPr>
              <a:t> </a:t>
            </a:r>
            <a:endParaRPr lang="en-US" b="1">
              <a:solidFill>
                <a:schemeClr val="tx2"/>
              </a:solidFill>
            </a:endParaRPr>
          </a:p>
          <a:p>
            <a:endParaRPr lang="ru-RU" b="1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16013" y="1395413"/>
          <a:ext cx="7523162" cy="4413250"/>
        </p:xfrm>
        <a:graphic>
          <a:graphicData uri="http://schemas.openxmlformats.org/drawingml/2006/table">
            <a:tbl>
              <a:tblPr/>
              <a:tblGrid>
                <a:gridCol w="554037"/>
                <a:gridCol w="2654300"/>
                <a:gridCol w="995363"/>
                <a:gridCol w="773112"/>
                <a:gridCol w="889000"/>
                <a:gridCol w="774700"/>
                <a:gridCol w="882650"/>
              </a:tblGrid>
              <a:tr h="1138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п/п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Arial" pitchFamily="34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Должность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Arial" pitchFamily="34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штатных единиц в зависимости   от численности детей-сирот и детей, оставшихся без попечения родителей, а также лиц из числа детей-сирот и детей, оставшихся без попечения родителей, кроме обучающихся с ограниченными возможностями здоровья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Arial" pitchFamily="34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Arial" pitchFamily="34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Arial" pitchFamily="34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 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Arial" pitchFamily="34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13-24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Arial" pitchFamily="34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25-36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Arial" pitchFamily="34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37-48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Arial" pitchFamily="34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более 48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Arial" pitchFamily="34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3655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Arial" pitchFamily="34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5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Заведующий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структурным подразделением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Arial" pitchFamily="34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Arial" pitchFamily="34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Arial" pitchFamily="34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7025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5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Педагог-психолог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Arial" pitchFamily="34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Arial" pitchFamily="34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Arial" pitchFamily="34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0,75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Arial" pitchFamily="34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Arial" pitchFamily="34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Arial" pitchFamily="34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Социальный педагог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Arial" pitchFamily="34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Arial" pitchFamily="34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Arial" pitchFamily="34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0,75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Arial" pitchFamily="34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дополнительно 0,5 штатной единицы на каждые 15 человек, проживающих в общежитии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25400" marR="2540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631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56084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cs typeface="Times New Roman" pitchFamily="18" charset="0"/>
              </a:rPr>
              <a:t>Ожидаемые результаты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80728"/>
            <a:ext cx="8496944" cy="56323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400" b="1" dirty="0"/>
              <a:t>Наличие альтернативы попечительства для лиц, в отношении которых данная форма не установлена 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ru-RU" sz="2400" b="1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400" b="1" dirty="0"/>
              <a:t>Реализация дополнительных  гарантий поддержки выпускников</a:t>
            </a:r>
          </a:p>
          <a:p>
            <a:pPr>
              <a:defRPr/>
            </a:pPr>
            <a:endParaRPr lang="ru-RU" sz="2400" b="1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400" b="1" dirty="0"/>
              <a:t>Профилактика вторичного сиротства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ru-RU" sz="2400" b="1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400" b="1" dirty="0"/>
              <a:t>Оказание помощи выпускникам, испытывающих трудности в адаптации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ru-RU" sz="2400" b="1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400" b="1" dirty="0"/>
              <a:t>Оказание помощи выпускникам с ограниченными возможностями здоровья</a:t>
            </a:r>
          </a:p>
          <a:p>
            <a:pPr>
              <a:defRPr/>
            </a:pPr>
            <a:r>
              <a:rPr lang="ru-RU" sz="2400" b="1" dirty="0"/>
              <a:t> </a:t>
            </a:r>
          </a:p>
          <a:p>
            <a:pPr>
              <a:defRPr/>
            </a:pPr>
            <a:endParaRPr lang="ru-RU" sz="2400" b="1" dirty="0"/>
          </a:p>
        </p:txBody>
      </p:sp>
      <p:pic>
        <p:nvPicPr>
          <p:cNvPr id="4" name="i-main-pic" descr="Картинка 27 из 9140"/>
          <p:cNvPicPr>
            <a:picLocks noChangeAspect="1" noChangeArrowheads="1"/>
          </p:cNvPicPr>
          <p:nvPr/>
        </p:nvPicPr>
        <p:blipFill>
          <a:blip r:embed="rId2" cstate="print"/>
          <a:srcRect t="7597"/>
          <a:stretch>
            <a:fillRect/>
          </a:stretch>
        </p:blipFill>
        <p:spPr bwMode="auto">
          <a:xfrm>
            <a:off x="6876256" y="5410200"/>
            <a:ext cx="207645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5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34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/>
          </a:blip>
          <a:stretch>
            <a:fillRect/>
          </a:stretch>
        </p:blipFill>
        <p:spPr>
          <a:xfrm>
            <a:off x="899592" y="1190640"/>
            <a:ext cx="7401089" cy="566736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33375"/>
            <a:ext cx="9144000" cy="790575"/>
          </a:xfrm>
          <a:prstGeom prst="rect">
            <a:avLst/>
          </a:prstGeom>
          <a:solidFill>
            <a:srgbClr val="89D4F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612900" algn="ctr" defTabSz="254000">
              <a:defRPr/>
            </a:pPr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КОНТАКТЫ</a:t>
            </a:r>
          </a:p>
        </p:txBody>
      </p:sp>
      <p:pic>
        <p:nvPicPr>
          <p:cNvPr id="2560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5" t="54317"/>
          <a:stretch>
            <a:fillRect/>
          </a:stretch>
        </p:blipFill>
        <p:spPr bwMode="auto">
          <a:xfrm>
            <a:off x="6113463" y="4743450"/>
            <a:ext cx="309562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Oval 4"/>
          <p:cNvSpPr>
            <a:spLocks noChangeArrowheads="1"/>
          </p:cNvSpPr>
          <p:nvPr/>
        </p:nvSpPr>
        <p:spPr bwMode="auto">
          <a:xfrm>
            <a:off x="250825" y="1773238"/>
            <a:ext cx="1587500" cy="1541462"/>
          </a:xfrm>
          <a:prstGeom prst="ellipse">
            <a:avLst/>
          </a:prstGeom>
          <a:solidFill>
            <a:srgbClr val="89D4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576" tIns="36576" rIns="36576" bIns="36576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4349" name="Прямоугольник 18"/>
          <p:cNvSpPr>
            <a:spLocks noChangeArrowheads="1"/>
          </p:cNvSpPr>
          <p:nvPr/>
        </p:nvSpPr>
        <p:spPr bwMode="auto">
          <a:xfrm>
            <a:off x="1763713" y="4365625"/>
            <a:ext cx="691197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2400" dirty="0">
              <a:latin typeface="Arial" charset="0"/>
              <a:cs typeface="Arial" charset="0"/>
            </a:endParaRPr>
          </a:p>
          <a:p>
            <a:pPr marL="85725" indent="-85725">
              <a:spcBef>
                <a:spcPts val="300"/>
              </a:spcBef>
              <a:buFont typeface="Arial" charset="0"/>
              <a:buChar char="•"/>
              <a:defRPr/>
            </a:pPr>
            <a:endParaRPr lang="ru-RU" sz="1200" dirty="0">
              <a:latin typeface="Arial" charset="0"/>
              <a:cs typeface="Arial" charset="0"/>
            </a:endParaRPr>
          </a:p>
        </p:txBody>
      </p:sp>
      <p:pic>
        <p:nvPicPr>
          <p:cNvPr id="25607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93662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8"/>
          <p:cNvSpPr>
            <a:spLocks noChangeArrowheads="1"/>
          </p:cNvSpPr>
          <p:nvPr/>
        </p:nvSpPr>
        <p:spPr bwMode="auto">
          <a:xfrm>
            <a:off x="1908175" y="1557338"/>
            <a:ext cx="6911975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Georgia" pitchFamily="18" charset="0"/>
                <a:cs typeface="Arial" charset="0"/>
              </a:rPr>
              <a:t>Комитет общего и профессионального образования Ленинградской области</a:t>
            </a:r>
            <a:endParaRPr lang="en-US" sz="2400" b="1" dirty="0">
              <a:latin typeface="Georgia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400" b="1" dirty="0">
                <a:latin typeface="Georgia" pitchFamily="18" charset="0"/>
                <a:cs typeface="Arial" charset="0"/>
              </a:rPr>
              <a:t>Адрес:</a:t>
            </a:r>
            <a:r>
              <a:rPr lang="ru-RU" sz="2400" dirty="0">
                <a:latin typeface="Georgia" pitchFamily="18" charset="0"/>
                <a:cs typeface="Arial" charset="0"/>
              </a:rPr>
              <a:t> 19</a:t>
            </a:r>
            <a:r>
              <a:rPr lang="en-US" sz="2400" dirty="0">
                <a:latin typeface="Georgia" pitchFamily="18" charset="0"/>
                <a:cs typeface="Arial" charset="0"/>
              </a:rPr>
              <a:t>1028</a:t>
            </a:r>
            <a:r>
              <a:rPr lang="ru-RU" sz="2400" dirty="0">
                <a:latin typeface="Georgia" pitchFamily="18" charset="0"/>
                <a:cs typeface="Arial" charset="0"/>
              </a:rPr>
              <a:t>, Санкт-Петербург, </a:t>
            </a:r>
            <a:r>
              <a:rPr lang="ru-RU" sz="2400" dirty="0" err="1">
                <a:latin typeface="Georgia" pitchFamily="18" charset="0"/>
                <a:cs typeface="Arial" charset="0"/>
              </a:rPr>
              <a:t>наб.реки</a:t>
            </a:r>
            <a:r>
              <a:rPr lang="ru-RU" sz="2400" dirty="0">
                <a:latin typeface="Georgia" pitchFamily="18" charset="0"/>
                <a:cs typeface="Arial" charset="0"/>
              </a:rPr>
              <a:t> Фонтанки, </a:t>
            </a:r>
          </a:p>
          <a:p>
            <a:pPr algn="ctr">
              <a:defRPr/>
            </a:pPr>
            <a:r>
              <a:rPr lang="ru-RU" sz="2400" dirty="0">
                <a:latin typeface="Georgia" pitchFamily="18" charset="0"/>
                <a:cs typeface="Arial" charset="0"/>
              </a:rPr>
              <a:t>д.14.</a:t>
            </a:r>
            <a:endParaRPr lang="en-US" sz="2400" dirty="0">
              <a:latin typeface="Georgia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400" b="1" dirty="0">
                <a:latin typeface="Georgia" pitchFamily="18" charset="0"/>
                <a:cs typeface="Arial" charset="0"/>
              </a:rPr>
              <a:t>тел. Приемной председателя:</a:t>
            </a:r>
            <a:r>
              <a:rPr lang="ru-RU" sz="2400" dirty="0">
                <a:latin typeface="Georgia" pitchFamily="18" charset="0"/>
                <a:cs typeface="Arial" charset="0"/>
              </a:rPr>
              <a:t> </a:t>
            </a:r>
          </a:p>
          <a:p>
            <a:pPr algn="ctr">
              <a:defRPr/>
            </a:pPr>
            <a:r>
              <a:rPr lang="ru-RU" sz="2400" dirty="0">
                <a:latin typeface="Georgia" pitchFamily="18" charset="0"/>
                <a:cs typeface="Arial" charset="0"/>
              </a:rPr>
              <a:t>+7 (812) 273-33-78</a:t>
            </a:r>
            <a:br>
              <a:rPr lang="ru-RU" sz="2400" dirty="0">
                <a:latin typeface="Georgia" pitchFamily="18" charset="0"/>
                <a:cs typeface="Arial" charset="0"/>
              </a:rPr>
            </a:br>
            <a:r>
              <a:rPr lang="ru-RU" sz="2400" b="1" dirty="0">
                <a:latin typeface="Georgia" pitchFamily="18" charset="0"/>
                <a:cs typeface="Arial" charset="0"/>
              </a:rPr>
              <a:t>e-</a:t>
            </a:r>
            <a:r>
              <a:rPr lang="ru-RU" sz="2400" b="1" dirty="0" err="1">
                <a:latin typeface="Georgia" pitchFamily="18" charset="0"/>
                <a:cs typeface="Arial" charset="0"/>
              </a:rPr>
              <a:t>mail</a:t>
            </a:r>
            <a:r>
              <a:rPr lang="ru-RU" sz="2400" b="1" dirty="0">
                <a:latin typeface="Georgia" pitchFamily="18" charset="0"/>
                <a:cs typeface="Arial" charset="0"/>
              </a:rPr>
              <a:t>:</a:t>
            </a:r>
            <a:r>
              <a:rPr lang="ru-RU" sz="2400" dirty="0">
                <a:latin typeface="Georgia" pitchFamily="18" charset="0"/>
                <a:cs typeface="Arial" charset="0"/>
              </a:rPr>
              <a:t> </a:t>
            </a:r>
            <a:r>
              <a:rPr lang="ru-RU" sz="2400" dirty="0" err="1">
                <a:latin typeface="Georgia" pitchFamily="18" charset="0"/>
                <a:cs typeface="Arial" charset="0"/>
                <a:hlinkClick r:id="rId5"/>
              </a:rPr>
              <a:t>office</a:t>
            </a:r>
            <a:r>
              <a:rPr lang="en-US" sz="2400" dirty="0">
                <a:latin typeface="Georgia" pitchFamily="18" charset="0"/>
                <a:cs typeface="Arial" charset="0"/>
                <a:hlinkClick r:id="rId5"/>
              </a:rPr>
              <a:t>_</a:t>
            </a:r>
            <a:r>
              <a:rPr lang="en-US" sz="2400" dirty="0" err="1">
                <a:latin typeface="Georgia" pitchFamily="18" charset="0"/>
                <a:cs typeface="Arial" charset="0"/>
                <a:hlinkClick r:id="rId5"/>
              </a:rPr>
              <a:t>edu</a:t>
            </a:r>
            <a:r>
              <a:rPr lang="ru-RU" sz="2400" dirty="0">
                <a:latin typeface="Georgia" pitchFamily="18" charset="0"/>
                <a:cs typeface="Arial" charset="0"/>
                <a:hlinkClick r:id="rId5"/>
              </a:rPr>
              <a:t>@</a:t>
            </a:r>
            <a:r>
              <a:rPr lang="ru-RU" sz="2400" dirty="0" err="1">
                <a:latin typeface="Georgia" pitchFamily="18" charset="0"/>
                <a:cs typeface="Arial" charset="0"/>
                <a:hlinkClick r:id="rId5"/>
              </a:rPr>
              <a:t>l</a:t>
            </a:r>
            <a:r>
              <a:rPr lang="en-US" sz="2400" dirty="0" err="1">
                <a:latin typeface="Georgia" pitchFamily="18" charset="0"/>
                <a:cs typeface="Arial" charset="0"/>
                <a:hlinkClick r:id="rId5"/>
              </a:rPr>
              <a:t>enreg</a:t>
            </a:r>
            <a:r>
              <a:rPr lang="ru-RU" sz="2400" dirty="0">
                <a:latin typeface="Georgia" pitchFamily="18" charset="0"/>
                <a:cs typeface="Arial" charset="0"/>
                <a:hlinkClick r:id="rId5"/>
              </a:rPr>
              <a:t>.</a:t>
            </a:r>
            <a:r>
              <a:rPr lang="ru-RU" sz="2400" dirty="0" err="1">
                <a:latin typeface="Georgia" pitchFamily="18" charset="0"/>
                <a:cs typeface="Arial" charset="0"/>
                <a:hlinkClick r:id="rId5"/>
              </a:rPr>
              <a:t>ru</a:t>
            </a:r>
            <a:r>
              <a:rPr lang="ru-RU" sz="2400" dirty="0">
                <a:latin typeface="Georgia" pitchFamily="18" charset="0"/>
                <a:cs typeface="Arial" charset="0"/>
              </a:rPr>
              <a:t/>
            </a:r>
            <a:br>
              <a:rPr lang="ru-RU" sz="2400" dirty="0">
                <a:latin typeface="Georgia" pitchFamily="18" charset="0"/>
                <a:cs typeface="Arial" charset="0"/>
              </a:rPr>
            </a:br>
            <a:r>
              <a:rPr lang="en-US" sz="2400" dirty="0">
                <a:latin typeface="Georgia" pitchFamily="18" charset="0"/>
                <a:cs typeface="Arial" charset="0"/>
                <a:hlinkClick r:id="rId6"/>
              </a:rPr>
              <a:t>www.edu.lenobl.ru</a:t>
            </a:r>
            <a:endParaRPr lang="en-US" sz="2400" dirty="0">
              <a:latin typeface="Georgia" pitchFamily="18" charset="0"/>
              <a:cs typeface="Arial" charset="0"/>
            </a:endParaRPr>
          </a:p>
          <a:p>
            <a:pPr algn="ctr">
              <a:defRPr/>
            </a:pPr>
            <a:endParaRPr lang="ru-RU" sz="2400" dirty="0">
              <a:latin typeface="Arial" charset="0"/>
              <a:cs typeface="Arial" charset="0"/>
            </a:endParaRPr>
          </a:p>
          <a:p>
            <a:pPr marL="85725" indent="-85725">
              <a:spcBef>
                <a:spcPts val="300"/>
              </a:spcBef>
              <a:buFont typeface="Arial" charset="0"/>
              <a:buChar char="•"/>
              <a:defRPr/>
            </a:pPr>
            <a:endParaRPr lang="ru-RU" sz="1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50221" y="1013876"/>
            <a:ext cx="9073008" cy="5019898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1547813" y="293846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2800" i="1">
              <a:solidFill>
                <a:srgbClr val="3366FF"/>
              </a:solidFill>
            </a:endParaRPr>
          </a:p>
        </p:txBody>
      </p:sp>
      <p:sp>
        <p:nvSpPr>
          <p:cNvPr id="5126" name="Text Box 19"/>
          <p:cNvSpPr txBox="1">
            <a:spLocks noChangeArrowheads="1"/>
          </p:cNvSpPr>
          <p:nvPr/>
        </p:nvSpPr>
        <p:spPr bwMode="auto">
          <a:xfrm>
            <a:off x="909638" y="169863"/>
            <a:ext cx="6757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Комитет общего и профессионального образования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Ленинградской области</a:t>
            </a:r>
          </a:p>
        </p:txBody>
      </p:sp>
      <p:sp>
        <p:nvSpPr>
          <p:cNvPr id="5127" name="Text Box 20"/>
          <p:cNvSpPr txBox="1">
            <a:spLocks noChangeArrowheads="1"/>
          </p:cNvSpPr>
          <p:nvPr/>
        </p:nvSpPr>
        <p:spPr bwMode="auto">
          <a:xfrm>
            <a:off x="2916238" y="6216650"/>
            <a:ext cx="3671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20.04. 2017</a:t>
            </a:r>
          </a:p>
        </p:txBody>
      </p:sp>
      <p:pic>
        <p:nvPicPr>
          <p:cNvPr id="26630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3"/>
            <a:ext cx="792162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530225" y="879475"/>
            <a:ext cx="8074025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endParaRPr lang="ru-RU" altLang="ru-RU" sz="2400" b="1">
              <a:solidFill>
                <a:srgbClr val="0033CC"/>
              </a:solidFill>
              <a:latin typeface="Georgia" pitchFamily="18" charset="0"/>
            </a:endParaRPr>
          </a:p>
          <a:p>
            <a:pPr algn="ctr" eaLnBrk="0" hangingPunct="0"/>
            <a:endParaRPr lang="ru-RU" altLang="ru-RU" sz="2400" b="1">
              <a:solidFill>
                <a:srgbClr val="0033CC"/>
              </a:solidFill>
              <a:latin typeface="Georgia" pitchFamily="18" charset="0"/>
            </a:endParaRPr>
          </a:p>
          <a:p>
            <a:pPr algn="ctr" eaLnBrk="0" hangingPunct="0"/>
            <a:endParaRPr lang="ru-RU" altLang="ru-RU" sz="2400" b="1">
              <a:solidFill>
                <a:srgbClr val="0033CC"/>
              </a:solidFill>
              <a:latin typeface="Georgia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endParaRPr lang="ru-RU" altLang="ru-RU" sz="2400" b="1">
              <a:solidFill>
                <a:srgbClr val="0033CC"/>
              </a:solidFill>
              <a:latin typeface="Georgia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endParaRPr lang="ru-RU" altLang="ru-RU" sz="2400" b="1">
              <a:solidFill>
                <a:srgbClr val="0033CC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altLang="ru-RU" sz="2400" b="1">
                <a:solidFill>
                  <a:srgbClr val="0033CC"/>
                </a:solidFill>
                <a:latin typeface="Georgia" pitchFamily="18" charset="0"/>
              </a:rPr>
              <a:t>БЛАГОДАРЮ ЗА ВНИМАНИЕ!</a:t>
            </a:r>
          </a:p>
          <a:p>
            <a:pPr algn="r" eaLnBrk="0" hangingPunct="0"/>
            <a:endParaRPr lang="ru-RU" altLang="ru-RU" sz="1600">
              <a:solidFill>
                <a:srgbClr val="0033CC"/>
              </a:solidFill>
              <a:latin typeface="Georgia" pitchFamily="18" charset="0"/>
            </a:endParaRPr>
          </a:p>
          <a:p>
            <a:pPr algn="r" eaLnBrk="0" hangingPunct="0"/>
            <a:endParaRPr lang="ru-RU" altLang="ru-RU" sz="1600">
              <a:solidFill>
                <a:srgbClr val="0033CC"/>
              </a:solidFill>
              <a:latin typeface="Georgia" pitchFamily="18" charset="0"/>
            </a:endParaRPr>
          </a:p>
          <a:p>
            <a:pPr algn="r" eaLnBrk="0" hangingPunct="0"/>
            <a:endParaRPr lang="ru-RU" altLang="ru-RU" sz="1600">
              <a:solidFill>
                <a:srgbClr val="0033CC"/>
              </a:solidFill>
              <a:latin typeface="Georgia" pitchFamily="18" charset="0"/>
            </a:endParaRPr>
          </a:p>
          <a:p>
            <a:pPr algn="r" eaLnBrk="0" hangingPunct="0"/>
            <a:endParaRPr lang="ru-RU" altLang="ru-RU" sz="1600">
              <a:solidFill>
                <a:srgbClr val="0033CC"/>
              </a:solidFill>
              <a:latin typeface="Georgia" pitchFamily="18" charset="0"/>
            </a:endParaRPr>
          </a:p>
          <a:p>
            <a:pPr algn="r" eaLnBrk="0" hangingPunct="0"/>
            <a:endParaRPr lang="ru-RU" altLang="ru-RU" sz="1600">
              <a:solidFill>
                <a:srgbClr val="0033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smtClean="0"/>
              <a:t>Число детей находящихся на учёте в региональном банке данных с 2014 года снизилось на </a:t>
            </a:r>
            <a:r>
              <a:rPr lang="ru-RU" altLang="ru-RU" sz="2400" b="1" smtClean="0"/>
              <a:t>37,1</a:t>
            </a:r>
            <a:r>
              <a:rPr lang="ru-RU" altLang="ru-RU" sz="2400" smtClean="0"/>
              <a:t>%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028" name="Содержимое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026" name="Object 3" descr="Букет"/>
          <p:cNvGraphicFramePr>
            <a:graphicFrameLocks noChangeAspect="1"/>
          </p:cNvGraphicFramePr>
          <p:nvPr/>
        </p:nvGraphicFramePr>
        <p:xfrm>
          <a:off x="795338" y="1484313"/>
          <a:ext cx="7683500" cy="434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Диаграмма" r:id="rId3" imgW="7703897" imgH="4358671" progId="Excel.Chart.8">
                  <p:embed/>
                </p:oleObj>
              </mc:Choice>
              <mc:Fallback>
                <p:oleObj name="Диаграмма" r:id="rId3" imgW="7703897" imgH="4358671" progId="Excel.Chart.8">
                  <p:embed/>
                  <p:pic>
                    <p:nvPicPr>
                      <p:cNvPr id="0" name="Object 3" descr="Буке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484313"/>
                        <a:ext cx="7683500" cy="434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2163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800" smtClean="0"/>
              <a:t>Сокращение численности воспитанников организаций для детей-сирот </a:t>
            </a:r>
          </a:p>
        </p:txBody>
      </p:sp>
      <p:sp>
        <p:nvSpPr>
          <p:cNvPr id="2052" name="Содержимое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2050" name="Object 1" descr="Голубая тисненая бумага"/>
          <p:cNvGraphicFramePr>
            <a:graphicFrameLocks noChangeAspect="1"/>
          </p:cNvGraphicFramePr>
          <p:nvPr/>
        </p:nvGraphicFramePr>
        <p:xfrm>
          <a:off x="684213" y="1916113"/>
          <a:ext cx="7775575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Диаграмма" r:id="rId3" imgW="2743247" imgH="1828854" progId="MSGraph.Chart.8">
                  <p:embed/>
                </p:oleObj>
              </mc:Choice>
              <mc:Fallback>
                <p:oleObj name="Диаграмма" r:id="rId3" imgW="2743247" imgH="1828854" progId="MSGraph.Chart.8">
                  <p:embed/>
                  <p:pic>
                    <p:nvPicPr>
                      <p:cNvPr id="0" name="Object 1" descr="Голубая тисненая бумага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916113"/>
                        <a:ext cx="7775575" cy="4249737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2163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b="1" smtClean="0"/>
              <a:t>Численность детей-сирот, переданных на воспитание в замещающие семьи, </a:t>
            </a:r>
            <a:br>
              <a:rPr lang="ru-RU" altLang="ru-RU" sz="2400" b="1" smtClean="0"/>
            </a:br>
            <a:r>
              <a:rPr lang="ru-RU" altLang="ru-RU" sz="2400" b="1" smtClean="0"/>
              <a:t>над численностью вновь выявленных</a:t>
            </a:r>
            <a:br>
              <a:rPr lang="ru-RU" altLang="ru-RU" sz="2400" b="1" smtClean="0"/>
            </a:br>
            <a:r>
              <a:rPr lang="ru-RU" altLang="ru-RU" sz="2400" b="1" smtClean="0"/>
              <a:t> детей-сирот</a:t>
            </a: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ru-RU" altLang="ru-RU" smtClean="0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3074" name="Object 3" descr="Букет"/>
          <p:cNvGraphicFramePr>
            <a:graphicFrameLocks noChangeAspect="1"/>
          </p:cNvGraphicFramePr>
          <p:nvPr/>
        </p:nvGraphicFramePr>
        <p:xfrm>
          <a:off x="684213" y="1916113"/>
          <a:ext cx="7848600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Диаграмма" r:id="rId3" imgW="4343468" imgH="2895480" progId="MSGraph.Chart.8">
                  <p:embed/>
                </p:oleObj>
              </mc:Choice>
              <mc:Fallback>
                <p:oleObj name="Диаграмма" r:id="rId3" imgW="4343468" imgH="2895480" progId="MSGraph.Chart.8">
                  <p:embed/>
                  <p:pic>
                    <p:nvPicPr>
                      <p:cNvPr id="0" name="Object 3" descr="Буке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916113"/>
                        <a:ext cx="7848600" cy="4321175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2163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2800" smtClean="0"/>
              <a:t>Распределение детей-сирот </a:t>
            </a:r>
            <a:br>
              <a:rPr lang="ru-RU" altLang="ru-RU" sz="2800" smtClean="0"/>
            </a:br>
            <a:r>
              <a:rPr lang="ru-RU" altLang="ru-RU" sz="2800" smtClean="0"/>
              <a:t>по формам семейного воспитания</a:t>
            </a:r>
          </a:p>
        </p:txBody>
      </p:sp>
      <p:graphicFrame>
        <p:nvGraphicFramePr>
          <p:cNvPr id="4098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211138" y="1423988"/>
          <a:ext cx="8945562" cy="508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Диаграмма" r:id="rId3" imgW="8886833" imgH="5048190" progId="Excel.Chart.8">
                  <p:embed/>
                </p:oleObj>
              </mc:Choice>
              <mc:Fallback>
                <p:oleObj name="Диаграмма" r:id="rId3" imgW="8886833" imgH="5048190" progId="Excel.Chart.8">
                  <p:embed/>
                  <p:pic>
                    <p:nvPicPr>
                      <p:cNvPr id="0" name="Содержимое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1423988"/>
                        <a:ext cx="8945562" cy="508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347220D-50F6-4D85-8A98-91A1BF6F97E0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1547813" y="293846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2800" i="1">
              <a:solidFill>
                <a:srgbClr val="3366FF"/>
              </a:solidFill>
            </a:endParaRPr>
          </a:p>
        </p:txBody>
      </p:sp>
      <p:pic>
        <p:nvPicPr>
          <p:cNvPr id="9219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3"/>
            <a:ext cx="792162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6"/>
          <p:cNvSpPr>
            <a:spLocks noGrp="1" noChangeArrowheads="1"/>
          </p:cNvSpPr>
          <p:nvPr>
            <p:ph type="ctrTitle"/>
          </p:nvPr>
        </p:nvSpPr>
        <p:spPr bwMode="auto">
          <a:xfrm>
            <a:off x="357188" y="3808413"/>
            <a:ext cx="8535987" cy="24288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</a:t>
            </a:r>
            <a:endParaRPr lang="ru-RU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079" name="Прямоугольник 2"/>
          <p:cNvSpPr>
            <a:spLocks noChangeArrowheads="1"/>
          </p:cNvSpPr>
          <p:nvPr/>
        </p:nvSpPr>
        <p:spPr bwMode="auto">
          <a:xfrm>
            <a:off x="179388" y="981075"/>
            <a:ext cx="8785225" cy="11382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defRPr/>
            </a:pPr>
            <a:endParaRPr lang="ru-RU" sz="2000" b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marL="342900" indent="-342900" eaLnBrk="0" hangingPunct="0">
              <a:lnSpc>
                <a:spcPct val="150000"/>
              </a:lnSpc>
              <a:defRPr/>
            </a:pPr>
            <a:endParaRPr lang="ru-RU" sz="2000" b="1" dirty="0">
              <a:solidFill>
                <a:schemeClr val="accent2"/>
              </a:solidFill>
              <a:latin typeface="Georgia" pitchFamily="18" charset="0"/>
            </a:endParaRPr>
          </a:p>
          <a:p>
            <a:pPr algn="ctr" eaLnBrk="0" hangingPunct="0">
              <a:defRPr/>
            </a:pPr>
            <a:endParaRPr lang="ru-RU" alt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Региональная нормативная правовая база</a:t>
            </a:r>
          </a:p>
        </p:txBody>
      </p:sp>
      <p:sp>
        <p:nvSpPr>
          <p:cNvPr id="9223" name="Прямоугольник 7"/>
          <p:cNvSpPr>
            <a:spLocks noChangeArrowheads="1"/>
          </p:cNvSpPr>
          <p:nvPr/>
        </p:nvSpPr>
        <p:spPr bwMode="auto">
          <a:xfrm>
            <a:off x="323850" y="1412875"/>
            <a:ext cx="86407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hlinkClick r:id="rId4"/>
              </a:rPr>
              <a:t>Областной  закон от 28 июля  2005 года № 65-оз</a:t>
            </a:r>
            <a:r>
              <a:rPr lang="ru-RU" altLang="ru-RU">
                <a:hlinkClick r:id="rId4"/>
              </a:rPr>
              <a:t>  </a:t>
            </a:r>
            <a:r>
              <a:rPr lang="ru-RU" altLang="ru-RU"/>
              <a:t>«О дополнительных гарантиях   социальной поддержки детей-сирот и детей, оставшихся без попечения родителей, лиц из числа  детей-сирот и детей, оставшихся без попечения родителей  в Ленинградской области»</a:t>
            </a:r>
          </a:p>
          <a:p>
            <a:r>
              <a:rPr lang="ru-RU" altLang="ru-RU" b="1" u="sng">
                <a:hlinkClick r:id="rId5"/>
              </a:rPr>
              <a:t>Областной закон от 17 июня 2011 N 47-оз</a:t>
            </a:r>
            <a:r>
              <a:rPr lang="ru-RU" altLang="ru-RU" u="sng">
                <a:hlinkClick r:id="rId5"/>
              </a:rPr>
              <a:t> </a:t>
            </a:r>
            <a:r>
              <a:rPr lang="ru-RU" altLang="ru-RU"/>
              <a:t> «О наделении органов местного самоуправления муниципальных образований Ленинградской области отдельным государственным полномочием Российской Федерации, переданным органам государственной власти Ленинградской области, и отдельными государственными полномочиями Ленинградской области по опеке и попечительству, социальной поддержке детей-сирот и детей, оставшихся без попечения родителей, и лиц из числа детей-сирот и детей, оставшихся без попечения родителей»</a:t>
            </a:r>
          </a:p>
          <a:p>
            <a:r>
              <a:rPr lang="ru-RU" altLang="ru-RU" b="1" u="sng">
                <a:hlinkClick r:id="rId5"/>
              </a:rPr>
              <a:t>Областной закон от 16 июня 2015 N 59-оз </a:t>
            </a:r>
            <a:r>
              <a:rPr lang="ru-RU" altLang="ru-RU"/>
              <a:t>«О постинтернатном сопровождении детей-сирот, детей, оставшихся без попечения родителей, лиц из числа детей-сирот и детей, оставшихся без попечения родителей, в Ленинградской области»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1547813" y="293846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2800" i="1">
              <a:solidFill>
                <a:srgbClr val="3366FF"/>
              </a:solidFill>
            </a:endParaRPr>
          </a:p>
        </p:txBody>
      </p:sp>
      <p:pic>
        <p:nvPicPr>
          <p:cNvPr id="10243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3"/>
            <a:ext cx="792162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6"/>
          <p:cNvSpPr>
            <a:spLocks noGrp="1" noChangeArrowheads="1"/>
          </p:cNvSpPr>
          <p:nvPr>
            <p:ph type="ctrTitle"/>
          </p:nvPr>
        </p:nvSpPr>
        <p:spPr bwMode="auto">
          <a:xfrm>
            <a:off x="357188" y="3808413"/>
            <a:ext cx="8535987" cy="24288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</a:t>
            </a:r>
            <a:endParaRPr lang="ru-RU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079" name="Прямоугольник 2"/>
          <p:cNvSpPr>
            <a:spLocks noChangeArrowheads="1"/>
          </p:cNvSpPr>
          <p:nvPr/>
        </p:nvSpPr>
        <p:spPr bwMode="auto">
          <a:xfrm>
            <a:off x="179388" y="981075"/>
            <a:ext cx="8785225" cy="11382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defRPr/>
            </a:pPr>
            <a:endParaRPr lang="ru-RU" sz="2000" b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marL="342900" indent="-342900" eaLnBrk="0" hangingPunct="0">
              <a:lnSpc>
                <a:spcPct val="150000"/>
              </a:lnSpc>
              <a:defRPr/>
            </a:pPr>
            <a:endParaRPr lang="ru-RU" sz="2000" b="1" dirty="0">
              <a:solidFill>
                <a:schemeClr val="accent2"/>
              </a:solidFill>
              <a:latin typeface="Georgia" pitchFamily="18" charset="0"/>
            </a:endParaRPr>
          </a:p>
          <a:p>
            <a:pPr algn="ctr" eaLnBrk="0" hangingPunct="0">
              <a:defRPr/>
            </a:pPr>
            <a:endParaRPr lang="ru-RU" alt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Региональная нормативная правовая база</a:t>
            </a:r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250825" y="1268413"/>
            <a:ext cx="8640763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162FEA"/>
                </a:solidFill>
              </a:rPr>
              <a:t>Постановление Правительства Ленинградской области от</a:t>
            </a:r>
            <a:r>
              <a:rPr lang="ru-RU"/>
              <a:t> </a:t>
            </a:r>
            <a:r>
              <a:rPr lang="ru-RU" altLang="ru-RU" b="1">
                <a:solidFill>
                  <a:srgbClr val="162FEA"/>
                </a:solidFill>
              </a:rPr>
              <a:t>14.11.2013 N 398</a:t>
            </a:r>
            <a:r>
              <a:rPr lang="ru-RU"/>
              <a:t> «Об утверждении Государственной программы</a:t>
            </a:r>
            <a:r>
              <a:rPr lang="ru-RU" b="1"/>
              <a:t> «</a:t>
            </a:r>
            <a:r>
              <a:rPr lang="ru-RU"/>
              <a:t>Современное образование Ленинградской области»</a:t>
            </a:r>
          </a:p>
          <a:p>
            <a:endParaRPr lang="ru-RU"/>
          </a:p>
          <a:p>
            <a:r>
              <a:rPr lang="ru-RU" altLang="ru-RU" b="1">
                <a:solidFill>
                  <a:srgbClr val="162FEA"/>
                </a:solidFill>
              </a:rPr>
              <a:t>Постановление Правительства Ленинградской области от 14.11.2013 № 407</a:t>
            </a:r>
            <a:r>
              <a:rPr lang="ru-RU"/>
              <a:t> «Об утверждении Государственной программы «Обеспечение качественным жильем граждан на территории Ленинградской области»</a:t>
            </a:r>
          </a:p>
          <a:p>
            <a:endParaRPr lang="ru-RU" altLang="ru-RU" b="1">
              <a:solidFill>
                <a:srgbClr val="162FEA"/>
              </a:solidFill>
            </a:endParaRPr>
          </a:p>
          <a:p>
            <a:r>
              <a:rPr lang="ru-RU" altLang="ru-RU" b="1">
                <a:solidFill>
                  <a:srgbClr val="162FEA"/>
                </a:solidFill>
              </a:rPr>
              <a:t>Распоряжение комитета общего и профессионального образования Ленинградской области от 12 мая 2015  года № 1173-р </a:t>
            </a:r>
            <a:r>
              <a:rPr lang="ru-RU" altLang="ru-RU"/>
              <a:t>«О развитии постинтернатного сопровождения выпускников организаций для детей-сирот и детей, оставшихся без попечения родителей, в Ленинградской области на период 2015-2018 гг.»</a:t>
            </a:r>
          </a:p>
          <a:p>
            <a:endParaRPr lang="ru-RU" altLang="ru-RU"/>
          </a:p>
          <a:p>
            <a:r>
              <a:rPr lang="ru-RU" altLang="ru-RU" b="1">
                <a:solidFill>
                  <a:srgbClr val="162FEA"/>
                </a:solidFill>
              </a:rPr>
              <a:t>Приказ комитета общего и профессионального образования Ленинградской области от 18 апреля 2017 года № 24 </a:t>
            </a:r>
            <a:r>
              <a:rPr lang="ru-RU" altLang="ru-RU"/>
              <a:t>«Об организации постинтернатного сопровождения выпускников на территории Ленинградской области»</a:t>
            </a:r>
          </a:p>
          <a:p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1547813" y="293846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2800" i="1">
              <a:solidFill>
                <a:srgbClr val="3366FF"/>
              </a:solidFill>
            </a:endParaRPr>
          </a:p>
        </p:txBody>
      </p:sp>
      <p:pic>
        <p:nvPicPr>
          <p:cNvPr id="11267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3"/>
            <a:ext cx="792162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6"/>
          <p:cNvSpPr>
            <a:spLocks noGrp="1" noChangeArrowheads="1"/>
          </p:cNvSpPr>
          <p:nvPr>
            <p:ph type="ctrTitle"/>
          </p:nvPr>
        </p:nvSpPr>
        <p:spPr bwMode="auto">
          <a:xfrm>
            <a:off x="357188" y="3808413"/>
            <a:ext cx="8535987" cy="24288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</a:t>
            </a:r>
            <a:endParaRPr lang="ru-RU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079" name="Прямоугольник 2"/>
          <p:cNvSpPr>
            <a:spLocks noChangeArrowheads="1"/>
          </p:cNvSpPr>
          <p:nvPr/>
        </p:nvSpPr>
        <p:spPr bwMode="auto">
          <a:xfrm>
            <a:off x="636588" y="1062038"/>
            <a:ext cx="8785225" cy="11382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defRPr/>
            </a:pPr>
            <a:endParaRPr lang="ru-RU" sz="2000" b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marL="342900" indent="-342900" eaLnBrk="0" hangingPunct="0">
              <a:lnSpc>
                <a:spcPct val="150000"/>
              </a:lnSpc>
              <a:defRPr/>
            </a:pPr>
            <a:endParaRPr lang="ru-RU" sz="2000" b="1" dirty="0">
              <a:solidFill>
                <a:schemeClr val="accent2"/>
              </a:solidFill>
              <a:latin typeface="Georgia" pitchFamily="18" charset="0"/>
            </a:endParaRPr>
          </a:p>
          <a:p>
            <a:pPr algn="ctr" eaLnBrk="0" hangingPunct="0">
              <a:defRPr/>
            </a:pPr>
            <a:endParaRPr lang="ru-RU" alt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C00000"/>
                </a:solidFill>
              </a:rPr>
              <a:t>Концепция развития       </a:t>
            </a:r>
          </a:p>
          <a:p>
            <a:pPr algn="ctr" eaLnBrk="0" hangingPunct="0">
              <a:defRPr/>
            </a:pPr>
            <a:r>
              <a:rPr lang="ru-RU" sz="2800" b="1" dirty="0">
                <a:solidFill>
                  <a:srgbClr val="C00000"/>
                </a:solidFill>
              </a:rPr>
              <a:t>   </a:t>
            </a:r>
            <a:r>
              <a:rPr lang="ru-RU" sz="2800" b="1" dirty="0" err="1">
                <a:solidFill>
                  <a:srgbClr val="C00000"/>
                </a:solidFill>
              </a:rPr>
              <a:t>постинтернатного</a:t>
            </a:r>
            <a:r>
              <a:rPr lang="ru-RU" sz="2800" b="1" dirty="0">
                <a:solidFill>
                  <a:srgbClr val="C00000"/>
                </a:solidFill>
              </a:rPr>
              <a:t> сопровождения</a:t>
            </a:r>
          </a:p>
          <a:p>
            <a:pPr algn="ctr" eaLnBrk="0" hangingPunct="0">
              <a:defRPr/>
            </a:pPr>
            <a:endParaRPr lang="ru-RU" sz="4000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71" name="Прямоугольник 7"/>
          <p:cNvSpPr>
            <a:spLocks noChangeArrowheads="1"/>
          </p:cNvSpPr>
          <p:nvPr/>
        </p:nvSpPr>
        <p:spPr bwMode="auto">
          <a:xfrm>
            <a:off x="250825" y="2133600"/>
            <a:ext cx="8640763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sz="2400"/>
          </a:p>
          <a:p>
            <a:endParaRPr lang="ru-RU" altLang="ru-RU" sz="2400"/>
          </a:p>
          <a:p>
            <a:endParaRPr lang="ru-RU" altLang="ru-RU" sz="2400"/>
          </a:p>
          <a:p>
            <a:endParaRPr lang="ru-RU" altLang="ru-RU" sz="2400"/>
          </a:p>
          <a:p>
            <a:endParaRPr lang="ru-RU" altLang="ru-RU" sz="2400"/>
          </a:p>
          <a:p>
            <a:endParaRPr lang="ru-RU" altLang="ru-RU" sz="2400"/>
          </a:p>
          <a:p>
            <a:endParaRPr lang="ru-RU" altLang="ru-RU" sz="2400"/>
          </a:p>
          <a:p>
            <a:endParaRPr lang="ru-RU" altLang="ru-RU" sz="2400"/>
          </a:p>
          <a:p>
            <a:endParaRPr lang="ru-RU" altLang="ru-RU" sz="2400"/>
          </a:p>
          <a:p>
            <a:endParaRPr lang="ru-RU" altLang="ru-RU" sz="2400"/>
          </a:p>
          <a:p>
            <a:endParaRPr lang="ru-RU" altLang="ru-RU" sz="2400"/>
          </a:p>
          <a:p>
            <a:endParaRPr lang="ru-RU" altLang="ru-RU" sz="2400"/>
          </a:p>
          <a:p>
            <a:endParaRPr lang="ru-RU" altLang="ru-RU" sz="2400"/>
          </a:p>
        </p:txBody>
      </p:sp>
      <p:sp>
        <p:nvSpPr>
          <p:cNvPr id="11272" name="AutoShape 2"/>
          <p:cNvSpPr>
            <a:spLocks noChangeArrowheads="1"/>
          </p:cNvSpPr>
          <p:nvPr/>
        </p:nvSpPr>
        <p:spPr bwMode="auto">
          <a:xfrm>
            <a:off x="2987675" y="1266825"/>
            <a:ext cx="3022600" cy="1662113"/>
          </a:xfrm>
          <a:custGeom>
            <a:avLst/>
            <a:gdLst>
              <a:gd name="T0" fmla="*/ 0 w 3022600"/>
              <a:gd name="T1" fmla="*/ 1667841 h 1661541"/>
              <a:gd name="T2" fmla="*/ 1510590 w 3022600"/>
              <a:gd name="T3" fmla="*/ 0 h 1661541"/>
              <a:gd name="T4" fmla="*/ 1512010 w 3022600"/>
              <a:gd name="T5" fmla="*/ 0 h 1661541"/>
              <a:gd name="T6" fmla="*/ 3022600 w 3022600"/>
              <a:gd name="T7" fmla="*/ 1667841 h 1661541"/>
              <a:gd name="T8" fmla="*/ 0 w 3022600"/>
              <a:gd name="T9" fmla="*/ 1667841 h 16615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22600"/>
              <a:gd name="T16" fmla="*/ 0 h 1661541"/>
              <a:gd name="T17" fmla="*/ 3022600 w 3022600"/>
              <a:gd name="T18" fmla="*/ 1661541 h 16615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22600" h="1661541">
                <a:moveTo>
                  <a:pt x="0" y="1661541"/>
                </a:moveTo>
                <a:lnTo>
                  <a:pt x="1510590" y="0"/>
                </a:lnTo>
                <a:lnTo>
                  <a:pt x="1512010" y="0"/>
                </a:lnTo>
                <a:lnTo>
                  <a:pt x="3022600" y="1661541"/>
                </a:lnTo>
                <a:lnTo>
                  <a:pt x="0" y="1661541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FFFFFF"/>
            </a:solidFill>
            <a:round/>
            <a:headEnd/>
            <a:tailEnd/>
          </a:ln>
        </p:spPr>
        <p:txBody>
          <a:bodyPr lIns="55800" tIns="55800" rIns="55800" bIns="55800" anchor="ctr"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600">
              <a:solidFill>
                <a:srgbClr val="000000"/>
              </a:solidFill>
              <a:latin typeface="Calibri" pitchFamily="34" charset="0"/>
              <a:ea typeface="DejaVu Sans"/>
              <a:cs typeface="DejaVu Sans"/>
            </a:endParaRPr>
          </a:p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>
                <a:solidFill>
                  <a:srgbClr val="000000"/>
                </a:solidFill>
                <a:latin typeface="Calibri" pitchFamily="34" charset="0"/>
                <a:ea typeface="DejaVu Sans"/>
                <a:cs typeface="DejaVu Sans"/>
              </a:rPr>
              <a:t>1 этап </a:t>
            </a:r>
          </a:p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>
                <a:solidFill>
                  <a:srgbClr val="000000"/>
                </a:solidFill>
                <a:latin typeface="Calibri" pitchFamily="34" charset="0"/>
                <a:ea typeface="DejaVu Sans"/>
                <a:cs typeface="DejaVu Sans"/>
              </a:rPr>
              <a:t>(2015-2016 гг.)</a:t>
            </a:r>
            <a:endParaRPr lang="ru-RU" altLang="ru-RU" sz="3200">
              <a:solidFill>
                <a:srgbClr val="0000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11273" name="AutoShape 3"/>
          <p:cNvSpPr>
            <a:spLocks noChangeArrowheads="1"/>
          </p:cNvSpPr>
          <p:nvPr/>
        </p:nvSpPr>
        <p:spPr bwMode="auto">
          <a:xfrm>
            <a:off x="1474788" y="2963863"/>
            <a:ext cx="6049962" cy="1635125"/>
          </a:xfrm>
          <a:custGeom>
            <a:avLst/>
            <a:gdLst>
              <a:gd name="T0" fmla="*/ 0 w 6046788"/>
              <a:gd name="T1" fmla="*/ 1435906 h 1661541"/>
              <a:gd name="T2" fmla="*/ 1517626 w 6046788"/>
              <a:gd name="T3" fmla="*/ 0 h 1661541"/>
              <a:gd name="T4" fmla="*/ 4557323 w 6046788"/>
              <a:gd name="T5" fmla="*/ 0 h 1661541"/>
              <a:gd name="T6" fmla="*/ 6074947 w 6046788"/>
              <a:gd name="T7" fmla="*/ 1435906 h 1661541"/>
              <a:gd name="T8" fmla="*/ 0 w 6046788"/>
              <a:gd name="T9" fmla="*/ 1435906 h 16615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46788"/>
              <a:gd name="T16" fmla="*/ 0 h 1661541"/>
              <a:gd name="T17" fmla="*/ 6046788 w 6046788"/>
              <a:gd name="T18" fmla="*/ 1661541 h 16615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46788" h="1661541">
                <a:moveTo>
                  <a:pt x="0" y="1661541"/>
                </a:moveTo>
                <a:lnTo>
                  <a:pt x="1510590" y="0"/>
                </a:lnTo>
                <a:lnTo>
                  <a:pt x="4536198" y="0"/>
                </a:lnTo>
                <a:lnTo>
                  <a:pt x="6046788" y="1661541"/>
                </a:lnTo>
                <a:lnTo>
                  <a:pt x="0" y="1661541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FFFFFF"/>
            </a:solidFill>
            <a:round/>
            <a:headEnd/>
            <a:tailEnd/>
          </a:ln>
        </p:spPr>
        <p:txBody>
          <a:bodyPr lIns="55800" tIns="55800" rIns="55800" bIns="55800" anchor="ctr"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>
                <a:solidFill>
                  <a:srgbClr val="000000"/>
                </a:solidFill>
                <a:latin typeface="Calibri" pitchFamily="34" charset="0"/>
                <a:ea typeface="DejaVu Sans"/>
                <a:cs typeface="DejaVu Sans"/>
              </a:rPr>
              <a:t>2 этап </a:t>
            </a:r>
          </a:p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>
                <a:solidFill>
                  <a:srgbClr val="000000"/>
                </a:solidFill>
                <a:latin typeface="Calibri" pitchFamily="34" charset="0"/>
                <a:ea typeface="DejaVu Sans"/>
                <a:cs typeface="DejaVu Sans"/>
              </a:rPr>
              <a:t>(2017-2019 гг.) </a:t>
            </a:r>
          </a:p>
        </p:txBody>
      </p:sp>
      <p:sp>
        <p:nvSpPr>
          <p:cNvPr id="11274" name="AutoShape 4"/>
          <p:cNvSpPr>
            <a:spLocks noChangeArrowheads="1"/>
          </p:cNvSpPr>
          <p:nvPr/>
        </p:nvSpPr>
        <p:spPr bwMode="auto">
          <a:xfrm>
            <a:off x="-11113" y="4611688"/>
            <a:ext cx="9070976" cy="1662112"/>
          </a:xfrm>
          <a:custGeom>
            <a:avLst/>
            <a:gdLst>
              <a:gd name="T0" fmla="*/ 0 w 9070975"/>
              <a:gd name="T1" fmla="*/ 1667836 h 1661541"/>
              <a:gd name="T2" fmla="*/ 1510593 w 9070975"/>
              <a:gd name="T3" fmla="*/ 0 h 1661541"/>
              <a:gd name="T4" fmla="*/ 7560401 w 9070975"/>
              <a:gd name="T5" fmla="*/ 0 h 1661541"/>
              <a:gd name="T6" fmla="*/ 9071000 w 9070975"/>
              <a:gd name="T7" fmla="*/ 1667836 h 1661541"/>
              <a:gd name="T8" fmla="*/ 0 w 9070975"/>
              <a:gd name="T9" fmla="*/ 1667836 h 16615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70975"/>
              <a:gd name="T16" fmla="*/ 0 h 1661541"/>
              <a:gd name="T17" fmla="*/ 9070975 w 9070975"/>
              <a:gd name="T18" fmla="*/ 1661541 h 16615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70975" h="1661541">
                <a:moveTo>
                  <a:pt x="0" y="1661541"/>
                </a:moveTo>
                <a:lnTo>
                  <a:pt x="1510590" y="0"/>
                </a:lnTo>
                <a:lnTo>
                  <a:pt x="7560385" y="0"/>
                </a:lnTo>
                <a:lnTo>
                  <a:pt x="9070975" y="1661541"/>
                </a:lnTo>
                <a:lnTo>
                  <a:pt x="0" y="1661541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FFFFFF"/>
            </a:solidFill>
            <a:round/>
            <a:headEnd/>
            <a:tailEnd/>
          </a:ln>
        </p:spPr>
        <p:txBody>
          <a:bodyPr lIns="55800" tIns="55800" rIns="55800" bIns="55800" anchor="ctr"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4000">
                <a:solidFill>
                  <a:srgbClr val="000000"/>
                </a:solidFill>
                <a:latin typeface="Calibri" pitchFamily="34" charset="0"/>
                <a:ea typeface="DejaVu Sans"/>
                <a:cs typeface="DejaVu Sans"/>
              </a:rPr>
              <a:t>3 этап </a:t>
            </a:r>
          </a:p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4000">
                <a:solidFill>
                  <a:srgbClr val="000000"/>
                </a:solidFill>
                <a:latin typeface="Calibri" pitchFamily="34" charset="0"/>
                <a:ea typeface="DejaVu Sans"/>
                <a:cs typeface="DejaVu Sans"/>
              </a:rPr>
              <a:t>(2020-2025 гг.)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6247</TotalTime>
  <Words>985</Words>
  <Application>Microsoft Office PowerPoint</Application>
  <PresentationFormat>Экран (4:3)</PresentationFormat>
  <Paragraphs>241</Paragraphs>
  <Slides>25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Arial</vt:lpstr>
      <vt:lpstr>Calibri</vt:lpstr>
      <vt:lpstr>Georgia</vt:lpstr>
      <vt:lpstr>DejaVu Sans</vt:lpstr>
      <vt:lpstr>Wingdings</vt:lpstr>
      <vt:lpstr>Times New Roman</vt:lpstr>
      <vt:lpstr>Courier New</vt:lpstr>
      <vt:lpstr>Modèle par défaut</vt:lpstr>
      <vt:lpstr>Диаграмма Microsoft Office Excel</vt:lpstr>
      <vt:lpstr>Диаграмма Microsoft Graph</vt:lpstr>
      <vt:lpstr>Microsoft Graph Chart</vt:lpstr>
      <vt:lpstr>Microsoft Excel Chart</vt:lpstr>
      <vt:lpstr>Презентация PowerPoint</vt:lpstr>
      <vt:lpstr>   </vt:lpstr>
      <vt:lpstr>Число детей находящихся на учёте в региональном банке данных с 2014 года снизилось на 37,1% </vt:lpstr>
      <vt:lpstr>Сокращение численности воспитанников организаций для детей-сирот </vt:lpstr>
      <vt:lpstr>Численность детей-сирот, переданных на воспитание в замещающие семьи,  над численностью вновь выявленных  детей-сирот</vt:lpstr>
      <vt:lpstr>Распределение детей-сирот  по формам семейного воспитания</vt:lpstr>
      <vt:lpstr>   </vt:lpstr>
      <vt:lpstr>   </vt:lpstr>
      <vt:lpstr>   </vt:lpstr>
      <vt:lpstr>Презентация PowerPoint</vt:lpstr>
      <vt:lpstr>Презентация PowerPoint</vt:lpstr>
      <vt:lpstr>Презентация PowerPoint</vt:lpstr>
      <vt:lpstr>   </vt:lpstr>
      <vt:lpstr>   </vt:lpstr>
      <vt:lpstr>Субвенции на исполнение переданных полномочий    </vt:lpstr>
      <vt:lpstr>Презентация PowerPoint</vt:lpstr>
      <vt:lpstr>Презентация PowerPoint</vt:lpstr>
      <vt:lpstr>Презентация PowerPoint</vt:lpstr>
      <vt:lpstr>Презентация PowerPoint</vt:lpstr>
      <vt:lpstr>Воспитательные программы </vt:lpstr>
      <vt:lpstr>Распределение выпускников  по формам устройства </vt:lpstr>
      <vt:lpstr>Штатные нормативы структурного подразделения учреждения профобразования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Twin Blades Blue Version</dc:title>
  <dc:creator>www.powerpointstyles.com</dc:creator>
  <cp:lastModifiedBy>Колтаков Дмитрий Александрович</cp:lastModifiedBy>
  <cp:revision>948</cp:revision>
  <cp:lastPrinted>2016-09-09T13:46:23Z</cp:lastPrinted>
  <dcterms:created xsi:type="dcterms:W3CDTF">2009-03-23T15:23:24Z</dcterms:created>
  <dcterms:modified xsi:type="dcterms:W3CDTF">2017-04-26T16:44:33Z</dcterms:modified>
</cp:coreProperties>
</file>